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8" r:id="rId1"/>
  </p:sldMasterIdLst>
  <p:notesMasterIdLst>
    <p:notesMasterId r:id="rId1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l-G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Μεσαίο στυλ 2 - Έμφαση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Μεσαίο στυλ 2 - Έμφαση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9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10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jpe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κεφαλίδας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3" name="Θέση ημερομηνίας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21441E-9896-4A70-BE92-3CDBF03314AB}" type="datetimeFigureOut">
              <a:rPr lang="el-GR" smtClean="0"/>
              <a:t>18/8/2024</a:t>
            </a:fld>
            <a:endParaRPr lang="el-GR"/>
          </a:p>
        </p:txBody>
      </p:sp>
      <p:sp>
        <p:nvSpPr>
          <p:cNvPr id="4" name="Θέση εικόνας διαφάνειας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l-GR"/>
          </a:p>
        </p:txBody>
      </p:sp>
      <p:sp>
        <p:nvSpPr>
          <p:cNvPr id="5" name="Θέση σημειώσεων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l-GR"/>
              <a:t>Στυλ κειμένου υποδείγματος</a:t>
            </a:r>
          </a:p>
          <a:p>
            <a:pPr lvl="1"/>
            <a:r>
              <a:rPr lang="el-GR"/>
              <a:t>Δεύτερο επίπεδο</a:t>
            </a:r>
          </a:p>
          <a:p>
            <a:pPr lvl="2"/>
            <a:r>
              <a:rPr lang="el-GR"/>
              <a:t>Τρίτο επίπεδο</a:t>
            </a:r>
          </a:p>
          <a:p>
            <a:pPr lvl="3"/>
            <a:r>
              <a:rPr lang="el-GR"/>
              <a:t>Τέταρτο επίπεδο</a:t>
            </a:r>
          </a:p>
          <a:p>
            <a:pPr lvl="4"/>
            <a:r>
              <a:rPr lang="el-GR"/>
              <a:t>Πέμπτο επίπεδο</a:t>
            </a:r>
          </a:p>
        </p:txBody>
      </p:sp>
      <p:sp>
        <p:nvSpPr>
          <p:cNvPr id="6" name="Θέση υποσέλιδου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l-GR"/>
          </a:p>
        </p:txBody>
      </p:sp>
      <p:sp>
        <p:nvSpPr>
          <p:cNvPr id="7" name="Θέση αριθμού διαφάνειας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6ADE535-D862-4580-B7D5-AAE48BECC558}" type="slidenum">
              <a:rPr lang="el-GR" smtClean="0"/>
              <a:t>‹#›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18283522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Θέση εικόνας διαφάνειας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Θέση σημειώσεων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l-GR" dirty="0"/>
          </a:p>
        </p:txBody>
      </p:sp>
      <p:sp>
        <p:nvSpPr>
          <p:cNvPr id="4" name="Θέση αριθμού διαφάνειας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6ADE535-D862-4580-B7D5-AAE48BECC558}" type="slidenum">
              <a:rPr lang="el-GR" smtClean="0"/>
              <a:t>10</a:t>
            </a:fld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2318600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5CD60141-EEBD-4EC1-8E34-0344C16A18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FCBBA-905A-4FD1-BFBA-F3EE6DA264E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1181098"/>
            <a:ext cx="8986580" cy="2832404"/>
          </a:xfrm>
        </p:spPr>
        <p:txBody>
          <a:bodyPr anchor="t">
            <a:normAutofit/>
          </a:bodyPr>
          <a:lstStyle>
            <a:lvl1pPr algn="l">
              <a:lnSpc>
                <a:spcPct val="100000"/>
              </a:lnSpc>
              <a:defRPr sz="48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DD287E-F1C8-463F-8429-D1B5B15825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5463522"/>
            <a:ext cx="8986580" cy="650311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1F44ED-7973-4A99-B2CA-A8962BCE0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DF96F2-D6BE-49AC-A605-5AE87C3F2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17FC50-B13C-4B63-AE64-F71A6EDE6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C75A547-BCD1-42BE-966E-53CA0AB93165}"/>
              </a:ext>
            </a:extLst>
          </p:cNvPr>
          <p:cNvCxnSpPr>
            <a:cxnSpLocks/>
          </p:cNvCxnSpPr>
          <p:nvPr/>
        </p:nvCxnSpPr>
        <p:spPr>
          <a:xfrm>
            <a:off x="1188357" y="5151666"/>
            <a:ext cx="9822543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9125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5A3BF2-BCE9-47D7-B1C0-1F0E4936B6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2722E9-C3E4-48AF-996A-495AE659F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C9E516-382B-4845-93BF-20C16EE0D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96E16-F168-442A-843C-5D490D54B0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A61BEA-A969-437A-BD8B-CB1B709AD4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7402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6528449-3E11-45FF-BF3A-651867603E7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572500" y="870625"/>
            <a:ext cx="2476499" cy="5029201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C0EAB0-2DFA-4CBA-86B1-1826EF523D4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143000" y="870625"/>
            <a:ext cx="7324928" cy="5029201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A22F89-E1F5-45D7-945A-8A2886C4B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7E7E82-5FB8-4289-AD0C-0BA788E14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A4046-1A2C-41F5-A177-1C3919C205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7113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D6F3-88F1-4195-8395-57AA096BB3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D8D06C-EB08-40B3-AFB3-A62F44112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03962F-B413-4C4C-A490-724DDB9E7D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871813-4E87-4C04-835D-76246010B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22BA3-033C-491E-A045-F0052AC19A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5644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FE19AD-2EDD-4B4F-9F9E-46A4441847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709738"/>
            <a:ext cx="8520952" cy="2852737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EE5927-21D5-4EBA-A112-CAD1BD38BC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4589466"/>
            <a:ext cx="8520952" cy="813266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EF0D16-9D87-4D76-A5A5-534E24B7D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65F387-5AAC-45D0-ABCE-B1CF4BC7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8AF6FE-0006-4F40-A7FB-E0FDBADF75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84549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8AADE-587E-4574-B21B-7ABDE5A236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F9DA5-4DFB-4211-A58A-FFD842C27A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43000" y="2339501"/>
            <a:ext cx="4798979" cy="355059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A99F26-66AF-4614-91CE-C93A24BAC23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50020" y="2339501"/>
            <a:ext cx="4798980" cy="3550597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8F678E-59B5-4DF9-ABCB-506B9CB70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B50A53-317B-444A-9BA2-F69CDBF5DA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B269A1-B0FB-4C8F-B6AA-0718C92D3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337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2BBBF-42B2-4A5D-B145-46983A530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133272"/>
            <a:ext cx="9905999" cy="846307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04BE44-5271-4B5D-B649-35E3AF20B4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2999" y="2067127"/>
            <a:ext cx="4798980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4D7891E-0C0A-4688-97DD-C0715E3221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43001" y="2864795"/>
            <a:ext cx="4798978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5EAF30-3412-49B0-93D1-596CC2695B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250018" y="2067127"/>
            <a:ext cx="4798981" cy="710119"/>
          </a:xfrm>
        </p:spPr>
        <p:txBody>
          <a:bodyPr anchor="b">
            <a:normAutofit/>
          </a:bodyPr>
          <a:lstStyle>
            <a:lvl1pPr marL="0" indent="0">
              <a:buNone/>
              <a:defRPr sz="2000" b="0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707B9B7-F41C-4314-9F0C-BB84547FB8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50019" y="2864795"/>
            <a:ext cx="4798982" cy="302530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421587F-6AFC-4906-86EB-6B0A86EEF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BE2C5-583B-49BC-9864-B01EEF798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39B236-45F5-4CC6-8D53-A6903A1CC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91339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6B206-0678-4577-B79F-760526A5F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19300" y="1322615"/>
            <a:ext cx="8175171" cy="4212771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D5FCB8-AFD3-4801-BBD6-9548F4CF7C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F6DACF8-CBC0-416B-B28E-EE18C423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70C7421-FF49-4CE9-87D0-2B4FFE0E3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847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19CBFE-15AA-4447-9F9C-D8B0BEB24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B48227-EC1E-4063-9682-891A2DB1A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22C6A63-C3F4-4563-A542-9A41AC946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16728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6900C1-FE18-461C-801C-8626C77598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0"/>
            <a:ext cx="3932237" cy="1964986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14CFF3-3406-49E3-9D5A-1BE90FFA50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27451" y="987425"/>
            <a:ext cx="542154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3D14FF-9082-4BBA-BC7A-F4C5B7859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62464"/>
            <a:ext cx="3932237" cy="2206523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5A2726-EB8E-4DF7-9A1B-F03BD8C717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D9929BE-611C-4FE6-B0A5-E0FF9DF969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B90B32-1D0E-4BCD-8850-59EA235F7E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1454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CA1460E-1069-4FCA-B04E-28F77C8610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13614" y="987425"/>
            <a:ext cx="5535386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6138C1E-867B-4FE9-8783-9B1246AEB7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143000" y="3657601"/>
            <a:ext cx="3932236" cy="2211388"/>
          </a:xfrm>
        </p:spPr>
        <p:txBody>
          <a:bodyPr/>
          <a:lstStyle>
            <a:lvl1pPr marL="0" indent="0">
              <a:buNone/>
              <a:defRPr sz="16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21568-4870-46F2-9F7E-F410702012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ADBD16-5BFB-4D9F-9646-C75D1B53BBB6}" type="datetimeFigureOut">
              <a:rPr lang="en-US" smtClean="0"/>
              <a:t>8/18/2024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B3CC65-0E73-45A1-9D4F-3F4559B3B6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8C58CD-9BC3-431E-A7B4-D596A7F06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22274-0FAA-4649-AA4E-4210F4F32167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68F756-D171-474C-8B1A-C818032F6F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1600201"/>
            <a:ext cx="3932236" cy="1959428"/>
          </a:xfrm>
        </p:spPr>
        <p:txBody>
          <a:bodyPr anchor="b">
            <a:normAutofit/>
          </a:bodyPr>
          <a:lstStyle>
            <a:lvl1pPr>
              <a:lnSpc>
                <a:spcPct val="110000"/>
              </a:lnSpc>
              <a:defRPr sz="2400" cap="all" spc="3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80144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1C2F78B-DEE8-4195-A196-DFC51BDADFF9}"/>
              </a:ext>
            </a:extLst>
          </p:cNvPr>
          <p:cNvSpPr/>
          <p:nvPr/>
        </p:nvSpPr>
        <p:spPr>
          <a:xfrm>
            <a:off x="9749268" y="4070878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1D79D08-4BE8-4799-BE09-5078DFEE2256}"/>
              </a:ext>
            </a:extLst>
          </p:cNvPr>
          <p:cNvSpPr/>
          <p:nvPr/>
        </p:nvSpPr>
        <p:spPr>
          <a:xfrm rot="10800000">
            <a:off x="0" y="0"/>
            <a:ext cx="2442733" cy="2787123"/>
          </a:xfrm>
          <a:custGeom>
            <a:avLst/>
            <a:gdLst>
              <a:gd name="connsiteX0" fmla="*/ 2442733 w 2442733"/>
              <a:gd name="connsiteY0" fmla="*/ 0 h 2787123"/>
              <a:gd name="connsiteX1" fmla="*/ 2442733 w 2442733"/>
              <a:gd name="connsiteY1" fmla="*/ 2787123 h 2787123"/>
              <a:gd name="connsiteX2" fmla="*/ 0 w 2442733"/>
              <a:gd name="connsiteY2" fmla="*/ 2787123 h 27871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442733" h="2787123">
                <a:moveTo>
                  <a:pt x="2442733" y="0"/>
                </a:moveTo>
                <a:lnTo>
                  <a:pt x="2442733" y="2787123"/>
                </a:lnTo>
                <a:lnTo>
                  <a:pt x="0" y="2787123"/>
                </a:lnTo>
                <a:close/>
              </a:path>
            </a:pathLst>
          </a:custGeom>
          <a:solidFill>
            <a:schemeClr val="bg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95D65A1-16CB-407F-993F-2A6D59BCC0C8}"/>
              </a:ext>
            </a:extLst>
          </p:cNvPr>
          <p:cNvCxnSpPr>
            <a:cxnSpLocks/>
          </p:cNvCxnSpPr>
          <p:nvPr/>
        </p:nvCxnSpPr>
        <p:spPr>
          <a:xfrm>
            <a:off x="1233837" y="6172200"/>
            <a:ext cx="9760638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BA018A2-815D-41B0-A189-FDF7A5E888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872935"/>
            <a:ext cx="9905999" cy="136089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DFAE63-1276-4C7C-BFF5-F5DF1CDB23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332026"/>
            <a:ext cx="9905999" cy="35671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380268-2D73-487C-843B-51648AE181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88157" y="6356350"/>
            <a:ext cx="309339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3CADBD16-5BFB-4D9F-9646-C75D1B53BBB6}" type="datetimeFigureOut">
              <a:rPr lang="en-US" smtClean="0"/>
              <a:pPr/>
              <a:t>8/18/2024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F61E6D-D51F-4BD7-B59D-19AF17917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43000" y="6356350"/>
            <a:ext cx="395915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7701B1-1C93-41C2-AEE1-815DEA51B9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423186" y="6356350"/>
            <a:ext cx="62581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fld id="{C0722274-0FAA-4649-AA4E-4210F4F3216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29041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1" r:id="rId6"/>
    <p:sldLayoutId id="2147483727" r:id="rId7"/>
    <p:sldLayoutId id="2147483728" r:id="rId8"/>
    <p:sldLayoutId id="2147483729" r:id="rId9"/>
    <p:sldLayoutId id="2147483730" r:id="rId10"/>
    <p:sldLayoutId id="2147483732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2860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800" i="1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502920" indent="0" algn="l" defTabSz="914400" rtl="0" eaLnBrk="1" latinLnBrk="0" hangingPunct="1">
        <a:lnSpc>
          <a:spcPct val="120000"/>
        </a:lnSpc>
        <a:spcBef>
          <a:spcPts val="500"/>
        </a:spcBef>
        <a:buFontTx/>
        <a:buNone/>
        <a:defRPr sz="1400" i="1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0.wdp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pre-webunwto.s3.eu-west-1.amazonaws.com/2020-09/dreamstime_s_11067624.jpg" TargetMode="External"/><Relationship Id="rId3" Type="http://schemas.openxmlformats.org/officeDocument/2006/relationships/hyperlink" Target="https://encrypted-tbn1.gstatic.com/images?q=tbn:ANd9GcQHCzeetdWjKWqlXoCFS6ayiEMPINcmYviIJEGQLBGGTYJUJo7p" TargetMode="External"/><Relationship Id="rId7" Type="http://schemas.openxmlformats.org/officeDocument/2006/relationships/hyperlink" Target="https://cdn.standardmedia.co.ke/images/tuesday/lcxctcbufovibu5d52f260a6c10.jpg" TargetMode="External"/><Relationship Id="rId12" Type="http://schemas.openxmlformats.org/officeDocument/2006/relationships/hyperlink" Target="https://images.nationalgeographic.org/image/upload/t_edhub_resource_key_image/v1638889552/EducationHub/photos/community-workshop.jpg" TargetMode="External"/><Relationship Id="rId2" Type="http://schemas.openxmlformats.org/officeDocument/2006/relationships/hyperlink" Target="https://www.freepik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apakenya.com/wp-content/uploads/2021/03/turkana-scaled.jpg" TargetMode="External"/><Relationship Id="rId11" Type="http://schemas.openxmlformats.org/officeDocument/2006/relationships/hyperlink" Target="https://i0.wp.com/turkana.go.ke/wp-content/uploads/2024/03/WhatsApp-Image-2024-03-13-at-1.21.54-PM-e1710328653420.jpeg?fit=800%2C442&amp;ssl=1" TargetMode="External"/><Relationship Id="rId5" Type="http://schemas.openxmlformats.org/officeDocument/2006/relationships/hyperlink" Target="https://www.actionafricahelp.org/wp-content/uploads/2018/04/Turkana-county-commissioner-of-cooperatives-handing-over-registration-to-TWISSACO-chairperson-Thomas-Echapan.jpg" TargetMode="External"/><Relationship Id="rId10" Type="http://schemas.openxmlformats.org/officeDocument/2006/relationships/hyperlink" Target="https://media.licdn.com/dms/image/C4D12AQHYg_73r9ZZnA/article-cover_image-shrink_600_2000/0/1520078617623?e=2147483647&amp;v=beta&amp;t=Gu6WbrhesA660RhZGJyMd9vOWVjkrZyCTKC8iXf-Qhs" TargetMode="External"/><Relationship Id="rId4" Type="http://schemas.openxmlformats.org/officeDocument/2006/relationships/hyperlink" Target="https://opencounty.org/images/background/Turkana_Gen.jpg" TargetMode="External"/><Relationship Id="rId9" Type="http://schemas.openxmlformats.org/officeDocument/2006/relationships/hyperlink" Target="https://live.staticflickr.com/4383/36568971441_86e34167c6_b.jp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7" Type="http://schemas.openxmlformats.org/officeDocument/2006/relationships/image" Target="../media/image9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microsoft.com/office/2007/relationships/hdphoto" Target="../media/hdphoto6.wdp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jpeg"/><Relationship Id="rId3" Type="http://schemas.microsoft.com/office/2007/relationships/hdphoto" Target="../media/hdphoto7.wdp"/><Relationship Id="rId7" Type="http://schemas.openxmlformats.org/officeDocument/2006/relationships/image" Target="../media/image9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g"/><Relationship Id="rId4" Type="http://schemas.openxmlformats.org/officeDocument/2006/relationships/image" Target="../media/image6.jpe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8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9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37D505C3-540C-4E1B-AFF5-74A9D9BD3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0B21DB0-FADC-FD01-7AE4-E16F47984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95" b="4195"/>
          <a:stretch/>
        </p:blipFill>
        <p:spPr>
          <a:xfrm>
            <a:off x="-1" y="10"/>
            <a:ext cx="12191980" cy="6857990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C5C14909-AFB2-4E07-A65C-633954901F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 flipV="1">
            <a:off x="1127553" y="-1127553"/>
            <a:ext cx="6858000" cy="9113106"/>
          </a:xfrm>
          <a:custGeom>
            <a:avLst/>
            <a:gdLst>
              <a:gd name="connsiteX0" fmla="*/ 0 w 6858000"/>
              <a:gd name="connsiteY0" fmla="*/ 7143270 h 9113106"/>
              <a:gd name="connsiteX1" fmla="*/ 0 w 6858000"/>
              <a:gd name="connsiteY1" fmla="*/ 6878623 h 9113106"/>
              <a:gd name="connsiteX2" fmla="*/ 1 w 6858000"/>
              <a:gd name="connsiteY2" fmla="*/ 6878623 h 9113106"/>
              <a:gd name="connsiteX3" fmla="*/ 0 w 6858000"/>
              <a:gd name="connsiteY3" fmla="*/ 4319945 h 9113106"/>
              <a:gd name="connsiteX4" fmla="*/ 1 w 6858000"/>
              <a:gd name="connsiteY4" fmla="*/ 4319945 h 9113106"/>
              <a:gd name="connsiteX5" fmla="*/ 1 w 6858000"/>
              <a:gd name="connsiteY5" fmla="*/ 13542 h 9113106"/>
              <a:gd name="connsiteX6" fmla="*/ 0 w 6858000"/>
              <a:gd name="connsiteY6" fmla="*/ 13540 h 9113106"/>
              <a:gd name="connsiteX7" fmla="*/ 0 w 6858000"/>
              <a:gd name="connsiteY7" fmla="*/ 0 h 9113106"/>
              <a:gd name="connsiteX8" fmla="*/ 6858000 w 6858000"/>
              <a:gd name="connsiteY8" fmla="*/ 6010591 h 9113106"/>
              <a:gd name="connsiteX9" fmla="*/ 6858000 w 6858000"/>
              <a:gd name="connsiteY9" fmla="*/ 3794798 h 9113106"/>
              <a:gd name="connsiteX10" fmla="*/ 6858000 w 6858000"/>
              <a:gd name="connsiteY10" fmla="*/ 3794798 h 9113106"/>
              <a:gd name="connsiteX11" fmla="*/ 6858000 w 6858000"/>
              <a:gd name="connsiteY11" fmla="*/ 3837120 h 9113106"/>
              <a:gd name="connsiteX12" fmla="*/ 6858000 w 6858000"/>
              <a:gd name="connsiteY12" fmla="*/ 6838049 h 9113106"/>
              <a:gd name="connsiteX13" fmla="*/ 6858000 w 6858000"/>
              <a:gd name="connsiteY13" fmla="*/ 9113106 h 9113106"/>
              <a:gd name="connsiteX14" fmla="*/ 1 w 6858000"/>
              <a:gd name="connsiteY14" fmla="*/ 9113106 h 9113106"/>
              <a:gd name="connsiteX15" fmla="*/ 1 w 6858000"/>
              <a:gd name="connsiteY15" fmla="*/ 7143270 h 91131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6858000" h="9113106">
                <a:moveTo>
                  <a:pt x="0" y="7143270"/>
                </a:moveTo>
                <a:lnTo>
                  <a:pt x="0" y="6878623"/>
                </a:lnTo>
                <a:lnTo>
                  <a:pt x="1" y="6878623"/>
                </a:lnTo>
                <a:lnTo>
                  <a:pt x="0" y="4319945"/>
                </a:lnTo>
                <a:lnTo>
                  <a:pt x="1" y="4319945"/>
                </a:lnTo>
                <a:lnTo>
                  <a:pt x="1" y="13542"/>
                </a:lnTo>
                <a:lnTo>
                  <a:pt x="0" y="13540"/>
                </a:lnTo>
                <a:lnTo>
                  <a:pt x="0" y="0"/>
                </a:lnTo>
                <a:lnTo>
                  <a:pt x="6858000" y="6010591"/>
                </a:lnTo>
                <a:lnTo>
                  <a:pt x="6858000" y="3794798"/>
                </a:lnTo>
                <a:lnTo>
                  <a:pt x="6858000" y="3794798"/>
                </a:lnTo>
                <a:lnTo>
                  <a:pt x="6858000" y="3837120"/>
                </a:lnTo>
                <a:lnTo>
                  <a:pt x="6858000" y="6838049"/>
                </a:lnTo>
                <a:lnTo>
                  <a:pt x="6858000" y="9113106"/>
                </a:lnTo>
                <a:lnTo>
                  <a:pt x="1" y="9113106"/>
                </a:lnTo>
                <a:lnTo>
                  <a:pt x="1" y="714327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BC4B016-0848-4634-83F9-FBC4C80CAE8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18308" y="0"/>
            <a:ext cx="6873692" cy="6858000"/>
          </a:xfrm>
          <a:custGeom>
            <a:avLst/>
            <a:gdLst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0 w 12192000"/>
              <a:gd name="connsiteY6" fmla="*/ 0 h 6858000"/>
              <a:gd name="connsiteX7" fmla="*/ 6700 w 12192000"/>
              <a:gd name="connsiteY7" fmla="*/ 0 h 6858000"/>
              <a:gd name="connsiteX8" fmla="*/ 6700 w 12192000"/>
              <a:gd name="connsiteY8" fmla="*/ 6858000 h 6858000"/>
              <a:gd name="connsiteX9" fmla="*/ 0 w 12192000"/>
              <a:gd name="connsiteY9" fmla="*/ 6858000 h 6858000"/>
              <a:gd name="connsiteX0" fmla="*/ 1132890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5318308 w 12192000"/>
              <a:gd name="connsiteY3" fmla="*/ 6858000 h 6858000"/>
              <a:gd name="connsiteX4" fmla="*/ 11328897 w 12192000"/>
              <a:gd name="connsiteY4" fmla="*/ 4 h 6858000"/>
              <a:gd name="connsiteX5" fmla="*/ 11328898 w 12192000"/>
              <a:gd name="connsiteY5" fmla="*/ 2 h 6858000"/>
              <a:gd name="connsiteX6" fmla="*/ 11328900 w 12192000"/>
              <a:gd name="connsiteY6" fmla="*/ 0 h 6858000"/>
              <a:gd name="connsiteX7" fmla="*/ 0 w 12192000"/>
              <a:gd name="connsiteY7" fmla="*/ 6858000 h 6858000"/>
              <a:gd name="connsiteX8" fmla="*/ 6700 w 12192000"/>
              <a:gd name="connsiteY8" fmla="*/ 0 h 6858000"/>
              <a:gd name="connsiteX9" fmla="*/ 6700 w 12192000"/>
              <a:gd name="connsiteY9" fmla="*/ 6858000 h 6858000"/>
              <a:gd name="connsiteX10" fmla="*/ 0 w 12192000"/>
              <a:gd name="connsiteY10" fmla="*/ 6858000 h 6858000"/>
              <a:gd name="connsiteX0" fmla="*/ 11322200 w 12185300"/>
              <a:gd name="connsiteY0" fmla="*/ 0 h 6858000"/>
              <a:gd name="connsiteX1" fmla="*/ 12185300 w 12185300"/>
              <a:gd name="connsiteY1" fmla="*/ 0 h 6858000"/>
              <a:gd name="connsiteX2" fmla="*/ 12185300 w 12185300"/>
              <a:gd name="connsiteY2" fmla="*/ 6858000 h 6858000"/>
              <a:gd name="connsiteX3" fmla="*/ 5311608 w 12185300"/>
              <a:gd name="connsiteY3" fmla="*/ 6858000 h 6858000"/>
              <a:gd name="connsiteX4" fmla="*/ 11322197 w 12185300"/>
              <a:gd name="connsiteY4" fmla="*/ 4 h 6858000"/>
              <a:gd name="connsiteX5" fmla="*/ 11322198 w 12185300"/>
              <a:gd name="connsiteY5" fmla="*/ 2 h 6858000"/>
              <a:gd name="connsiteX6" fmla="*/ 11322200 w 12185300"/>
              <a:gd name="connsiteY6" fmla="*/ 0 h 6858000"/>
              <a:gd name="connsiteX7" fmla="*/ 0 w 12185300"/>
              <a:gd name="connsiteY7" fmla="*/ 6858000 h 6858000"/>
              <a:gd name="connsiteX8" fmla="*/ 0 w 12185300"/>
              <a:gd name="connsiteY8" fmla="*/ 0 h 6858000"/>
              <a:gd name="connsiteX9" fmla="*/ 0 w 12185300"/>
              <a:gd name="connsiteY9" fmla="*/ 6858000 h 6858000"/>
              <a:gd name="connsiteX0" fmla="*/ 6010592 w 6873692"/>
              <a:gd name="connsiteY0" fmla="*/ 0 h 6858000"/>
              <a:gd name="connsiteX1" fmla="*/ 6873692 w 6873692"/>
              <a:gd name="connsiteY1" fmla="*/ 0 h 6858000"/>
              <a:gd name="connsiteX2" fmla="*/ 6873692 w 6873692"/>
              <a:gd name="connsiteY2" fmla="*/ 6858000 h 6858000"/>
              <a:gd name="connsiteX3" fmla="*/ 0 w 6873692"/>
              <a:gd name="connsiteY3" fmla="*/ 6858000 h 6858000"/>
              <a:gd name="connsiteX4" fmla="*/ 6010589 w 6873692"/>
              <a:gd name="connsiteY4" fmla="*/ 4 h 6858000"/>
              <a:gd name="connsiteX5" fmla="*/ 6010590 w 6873692"/>
              <a:gd name="connsiteY5" fmla="*/ 2 h 6858000"/>
              <a:gd name="connsiteX6" fmla="*/ 6010592 w 6873692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873692" h="6858000">
                <a:moveTo>
                  <a:pt x="6010592" y="0"/>
                </a:moveTo>
                <a:lnTo>
                  <a:pt x="6873692" y="0"/>
                </a:lnTo>
                <a:lnTo>
                  <a:pt x="6873692" y="6858000"/>
                </a:lnTo>
                <a:lnTo>
                  <a:pt x="0" y="6858000"/>
                </a:lnTo>
                <a:lnTo>
                  <a:pt x="6010589" y="4"/>
                </a:lnTo>
                <a:cubicBezTo>
                  <a:pt x="6010589" y="3"/>
                  <a:pt x="6010590" y="3"/>
                  <a:pt x="6010590" y="2"/>
                </a:cubicBezTo>
                <a:lnTo>
                  <a:pt x="6010592" y="0"/>
                </a:lnTo>
                <a:close/>
              </a:path>
            </a:pathLst>
          </a:custGeom>
          <a:solidFill>
            <a:srgbClr val="000000">
              <a:alpha val="60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C2BFC0AF-CE56-EA82-C97E-E46ACFFFE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1" y="1181101"/>
            <a:ext cx="4953000" cy="224789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>
                <a:solidFill>
                  <a:srgbClr val="FFFFFF"/>
                </a:solidFill>
              </a:rPr>
              <a:t>Investment Proposal for Social Justice and Democratic Values in Turkana County, Kenya</a:t>
            </a:r>
            <a:endParaRPr lang="el-GR" sz="2600">
              <a:solidFill>
                <a:srgbClr val="FFFFFF"/>
              </a:solidFill>
            </a:endParaRPr>
          </a:p>
        </p:txBody>
      </p:sp>
      <p:sp>
        <p:nvSpPr>
          <p:cNvPr id="3" name="Υπότιτλος 2">
            <a:extLst>
              <a:ext uri="{FF2B5EF4-FFF2-40B4-BE49-F238E27FC236}">
                <a16:creationId xmlns:a16="http://schemas.microsoft.com/office/drawing/2014/main" id="{22842E40-4B70-6E23-0BEC-4B4CE60334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81374" y="4541983"/>
            <a:ext cx="3167626" cy="1280159"/>
          </a:xfrm>
        </p:spPr>
        <p:txBody>
          <a:bodyPr anchor="b">
            <a:normAutofit/>
          </a:bodyPr>
          <a:lstStyle/>
          <a:p>
            <a:pPr algn="r"/>
            <a:r>
              <a:rPr lang="en-US">
                <a:solidFill>
                  <a:srgbClr val="FFFFFF"/>
                </a:solidFill>
              </a:rPr>
              <a:t>A Five-Year Strategic Plan (2024-2029)</a:t>
            </a:r>
            <a:endParaRPr lang="el-GR">
              <a:solidFill>
                <a:srgbClr val="FFFFFF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A20CE5-8D25-3A08-CE6F-ED3195B8B51A}"/>
              </a:ext>
            </a:extLst>
          </p:cNvPr>
          <p:cNvSpPr txBox="1"/>
          <p:nvPr/>
        </p:nvSpPr>
        <p:spPr>
          <a:xfrm>
            <a:off x="8382091" y="4802898"/>
            <a:ext cx="260500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dirty="0"/>
              <a:t>The Good Council</a:t>
            </a:r>
            <a:endParaRPr lang="el-GR" sz="24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4924E0-AEC0-B66F-13EA-3AC0B931B482}"/>
              </a:ext>
            </a:extLst>
          </p:cNvPr>
          <p:cNvSpPr txBox="1"/>
          <p:nvPr/>
        </p:nvSpPr>
        <p:spPr>
          <a:xfrm>
            <a:off x="10607151" y="6184490"/>
            <a:ext cx="13292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16/08/2024</a:t>
            </a:r>
            <a:endParaRPr lang="el-GR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794C263-9438-904D-C223-C45FC323DDB3}"/>
              </a:ext>
            </a:extLst>
          </p:cNvPr>
          <p:cNvSpPr txBox="1"/>
          <p:nvPr/>
        </p:nvSpPr>
        <p:spPr>
          <a:xfrm>
            <a:off x="255639" y="6045990"/>
            <a:ext cx="21042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dirty="0"/>
              <a:t>Errikos </a:t>
            </a:r>
            <a:r>
              <a:rPr lang="en-US" dirty="0" err="1"/>
              <a:t>Matevosian</a:t>
            </a:r>
            <a:br>
              <a:rPr lang="en-US" dirty="0"/>
            </a:br>
            <a:r>
              <a:rPr lang="en-US" dirty="0"/>
              <a:t>iis23018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8187774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7000" contrast="46000"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54B34944-558C-13F7-3D27-24225BBB40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2999" y="971128"/>
            <a:ext cx="9905999" cy="1360898"/>
          </a:xfrm>
        </p:spPr>
        <p:txBody>
          <a:bodyPr/>
          <a:lstStyle/>
          <a:p>
            <a:pPr algn="ctr"/>
            <a:r>
              <a:rPr lang="en-US" dirty="0"/>
              <a:t>Thank you for your time!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6F21416A-20B1-6A25-B095-E17B9D63DE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2998" y="3167768"/>
            <a:ext cx="9905999" cy="3567118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/>
              <a:t>Join us in making this vision a reality for the people of Turkana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DD8440-B1AC-35B7-87C6-4CE7F764607C}"/>
              </a:ext>
            </a:extLst>
          </p:cNvPr>
          <p:cNvSpPr txBox="1"/>
          <p:nvPr/>
        </p:nvSpPr>
        <p:spPr>
          <a:xfrm>
            <a:off x="2976972" y="5122606"/>
            <a:ext cx="623805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sz="6000" dirty="0"/>
              <a:t>The Good Council</a:t>
            </a:r>
            <a:endParaRPr lang="el-GR" sz="6000" dirty="0"/>
          </a:p>
        </p:txBody>
      </p:sp>
    </p:spTree>
    <p:extLst>
      <p:ext uri="{BB962C8B-B14F-4D97-AF65-F5344CB8AC3E}">
        <p14:creationId xmlns:p14="http://schemas.microsoft.com/office/powerpoint/2010/main" val="26871227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67303792-BB83-4D13-DC8E-3AFB2924A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sources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CE99E74F-1416-90E8-7679-E498115F75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dirty="0">
                <a:hlinkClick r:id="rId2"/>
              </a:rPr>
              <a:t>https://www.freepik.com/</a:t>
            </a:r>
            <a:endParaRPr lang="en-US" dirty="0"/>
          </a:p>
          <a:p>
            <a:r>
              <a:rPr lang="en-US" dirty="0">
                <a:hlinkClick r:id="rId3"/>
              </a:rPr>
              <a:t>https://encrypted-tbn1.gstatic.com/images?q=tbn:ANd9GcQHCzeetdWjKWqlXoCFS6ayiEMPINcmYviIJEGQLBGGTYJUJo7p</a:t>
            </a:r>
            <a:endParaRPr lang="en-US" dirty="0"/>
          </a:p>
          <a:p>
            <a:r>
              <a:rPr lang="en-US" dirty="0">
                <a:hlinkClick r:id="rId4"/>
              </a:rPr>
              <a:t>https://opencounty.org/images/background/Turkana_Gen.jpg</a:t>
            </a:r>
            <a:endParaRPr lang="en-US" dirty="0"/>
          </a:p>
          <a:p>
            <a:r>
              <a:rPr lang="en-US" dirty="0">
                <a:hlinkClick r:id="rId5"/>
              </a:rPr>
              <a:t>https://www.actionafricahelp.org/wp-content/uploads/2018/04/Turkana-county-commissioner-of-cooperatives-handing-over-registration-to-TWISSACO-chairperson-Thomas-Echapan.jpg</a:t>
            </a:r>
            <a:endParaRPr lang="en-US" dirty="0"/>
          </a:p>
          <a:p>
            <a:r>
              <a:rPr lang="en-US" dirty="0">
                <a:hlinkClick r:id="rId6"/>
              </a:rPr>
              <a:t>https://hapakenya.com/wp-content/uploads/2021/03/turkana-scaled.jpg</a:t>
            </a:r>
            <a:endParaRPr lang="en-US" dirty="0"/>
          </a:p>
          <a:p>
            <a:r>
              <a:rPr lang="en-US" dirty="0">
                <a:hlinkClick r:id="rId7"/>
              </a:rPr>
              <a:t>https://cdn.standardmedia.co.ke/images/tuesday/lcxctcbufovibu5d52f260a6c10.jpg</a:t>
            </a:r>
            <a:endParaRPr lang="en-US" dirty="0"/>
          </a:p>
          <a:p>
            <a:r>
              <a:rPr lang="en-US" dirty="0">
                <a:hlinkClick r:id="rId8"/>
              </a:rPr>
              <a:t>https://pre-webunwto.s3.eu-west-1.amazonaws.com/2020-09/dreamstime_s_11067624.jpg</a:t>
            </a:r>
            <a:endParaRPr lang="en-US" dirty="0"/>
          </a:p>
          <a:p>
            <a:r>
              <a:rPr lang="en-US" dirty="0">
                <a:hlinkClick r:id="rId9"/>
              </a:rPr>
              <a:t>https://live.staticflickr.com/4383/36568971441_86e34167c6_b.jpg</a:t>
            </a:r>
            <a:endParaRPr lang="en-US" dirty="0"/>
          </a:p>
          <a:p>
            <a:r>
              <a:rPr lang="en-US" dirty="0">
                <a:hlinkClick r:id="rId10"/>
              </a:rPr>
              <a:t>https://media.licdn.com/dms/image/C4D12AQHYg_73r9ZZnA/article-cover_image-shrink_600_2000/0/1520078617623?e=2147483647&amp;v=beta&amp;t=Gu6WbrhesA660RhZGJyMd9vOWVjkrZyCTKC8iXf-Qhs</a:t>
            </a:r>
            <a:endParaRPr lang="en-US" dirty="0"/>
          </a:p>
          <a:p>
            <a:r>
              <a:rPr lang="en-US" dirty="0">
                <a:hlinkClick r:id="rId11"/>
              </a:rPr>
              <a:t>https://i0.wp.com/turkana.go.ke/wp-content/uploads/2024/03/WhatsApp-Image-2024-03-13-at-1.21.54-PM-e1710328653420.jpeg?fit=800%2C442&amp;ssl=1</a:t>
            </a:r>
            <a:endParaRPr lang="en-US" dirty="0"/>
          </a:p>
          <a:p>
            <a:r>
              <a:rPr lang="en-US" dirty="0">
                <a:hlinkClick r:id="rId12"/>
              </a:rPr>
              <a:t>https://images.nationalgeographic.org/image/upload/t_edhub_resource_key_image/v1638889552/EducationHub/photos/community-workshop.jpg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9613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2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6000" contrast="31000"/>
                    </a14:imgEffect>
                  </a14:imgLayer>
                </a14:imgProps>
              </a:ext>
            </a:extLst>
          </a:blip>
          <a:srcRect/>
          <a:stretch>
            <a:fillRect l="-33000" r="-3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E133E2B1-BD1C-A4C7-0C33-03C72A3ACC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Mission Statement</a:t>
            </a:r>
            <a:endParaRPr lang="el-GR" dirty="0"/>
          </a:p>
        </p:txBody>
      </p:sp>
      <p:sp>
        <p:nvSpPr>
          <p:cNvPr id="3" name="Θέση περιεχομένου 2">
            <a:extLst>
              <a:ext uri="{FF2B5EF4-FFF2-40B4-BE49-F238E27FC236}">
                <a16:creationId xmlns:a16="http://schemas.microsoft.com/office/drawing/2014/main" id="{717D25FD-6DA6-2A73-3770-806FE0D724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Our mission is: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To empower the residents of Turkana County through targeted initiatives that improve education, healthcare, and civic engagement.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dirty="0"/>
              <a:t>To foster social justice and strengthen democratic values in one of Kenya’s most marginalized regions.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042C61A-9030-3AA1-3B0A-75303690C5E1}"/>
              </a:ext>
            </a:extLst>
          </p:cNvPr>
          <p:cNvSpPr txBox="1"/>
          <p:nvPr/>
        </p:nvSpPr>
        <p:spPr>
          <a:xfrm>
            <a:off x="5115602" y="6292645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The Good Council</a:t>
            </a:r>
            <a:endParaRPr lang="el-GR"/>
          </a:p>
        </p:txBody>
      </p:sp>
    </p:spTree>
    <p:extLst>
      <p:ext uri="{BB962C8B-B14F-4D97-AF65-F5344CB8AC3E}">
        <p14:creationId xmlns:p14="http://schemas.microsoft.com/office/powerpoint/2010/main" val="4059736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6000" contrast="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44B950F0-885C-F480-0AF3-DE0F47512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SWOT Analysis</a:t>
            </a:r>
            <a:endParaRPr lang="el-GR" dirty="0"/>
          </a:p>
        </p:txBody>
      </p:sp>
      <p:graphicFrame>
        <p:nvGraphicFramePr>
          <p:cNvPr id="4" name="Θέση περιεχομένου 3">
            <a:extLst>
              <a:ext uri="{FF2B5EF4-FFF2-40B4-BE49-F238E27FC236}">
                <a16:creationId xmlns:a16="http://schemas.microsoft.com/office/drawing/2014/main" id="{9ED1AD98-ED2B-9B98-D419-849B960DF41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67806350"/>
              </p:ext>
            </p:extLst>
          </p:nvPr>
        </p:nvGraphicFramePr>
        <p:xfrm>
          <a:off x="1143000" y="2332038"/>
          <a:ext cx="9906000" cy="312958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476500">
                  <a:extLst>
                    <a:ext uri="{9D8B030D-6E8A-4147-A177-3AD203B41FA5}">
                      <a16:colId xmlns:a16="http://schemas.microsoft.com/office/drawing/2014/main" val="2440173163"/>
                    </a:ext>
                  </a:extLst>
                </a:gridCol>
                <a:gridCol w="2476500">
                  <a:extLst>
                    <a:ext uri="{9D8B030D-6E8A-4147-A177-3AD203B41FA5}">
                      <a16:colId xmlns:a16="http://schemas.microsoft.com/office/drawing/2014/main" val="3144500254"/>
                    </a:ext>
                  </a:extLst>
                </a:gridCol>
                <a:gridCol w="2476500">
                  <a:extLst>
                    <a:ext uri="{9D8B030D-6E8A-4147-A177-3AD203B41FA5}">
                      <a16:colId xmlns:a16="http://schemas.microsoft.com/office/drawing/2014/main" val="4077147643"/>
                    </a:ext>
                  </a:extLst>
                </a:gridCol>
                <a:gridCol w="2476500">
                  <a:extLst>
                    <a:ext uri="{9D8B030D-6E8A-4147-A177-3AD203B41FA5}">
                      <a16:colId xmlns:a16="http://schemas.microsoft.com/office/drawing/2014/main" val="4131391182"/>
                    </a:ext>
                  </a:extLst>
                </a:gridCol>
              </a:tblGrid>
              <a:tr h="69026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Strengths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Weaknesses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Opportunities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Threats</a:t>
                      </a:r>
                      <a:endParaRPr lang="el-G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53507019"/>
                  </a:ext>
                </a:extLst>
              </a:tr>
              <a:tr h="69026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Strong community relationships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Limited infrastructure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Government support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Environmental challenges</a:t>
                      </a:r>
                      <a:endParaRPr lang="el-G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8861770"/>
                  </a:ext>
                </a:extLst>
              </a:tr>
              <a:tr h="69026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Experience in rural development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Resource scarcity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Natural resources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Political instability</a:t>
                      </a:r>
                      <a:endParaRPr lang="el-G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2766768"/>
                  </a:ext>
                </a:extLst>
              </a:tr>
              <a:tr h="690268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Local partnerships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Security concerns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Youth engagement</a:t>
                      </a:r>
                      <a:endParaRPr lang="el-GR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</a:pPr>
                      <a:r>
                        <a:rPr lang="en-US" dirty="0"/>
                        <a:t>Economic fluctuations</a:t>
                      </a:r>
                      <a:endParaRPr lang="el-GR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8691467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F04D40C-DB77-BA77-FA34-DB2A04CDCA6A}"/>
              </a:ext>
            </a:extLst>
          </p:cNvPr>
          <p:cNvSpPr txBox="1"/>
          <p:nvPr/>
        </p:nvSpPr>
        <p:spPr>
          <a:xfrm>
            <a:off x="5115602" y="6292645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The Good Council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2068434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1000" contrast="10000"/>
                    </a14:imgEffect>
                  </a14:imgLayer>
                </a14:imgProps>
              </a:ext>
            </a:extLst>
          </a:blip>
          <a:srcRect/>
          <a:stretch>
            <a:fillRect t="-7000" b="-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Οβάλ 15">
            <a:extLst>
              <a:ext uri="{FF2B5EF4-FFF2-40B4-BE49-F238E27FC236}">
                <a16:creationId xmlns:a16="http://schemas.microsoft.com/office/drawing/2014/main" id="{2C74B3F4-952A-42F4-D8D8-A7BEC44D00BA}"/>
              </a:ext>
            </a:extLst>
          </p:cNvPr>
          <p:cNvSpPr/>
          <p:nvPr/>
        </p:nvSpPr>
        <p:spPr>
          <a:xfrm>
            <a:off x="5174738" y="3481858"/>
            <a:ext cx="1639529" cy="512298"/>
          </a:xfrm>
          <a:prstGeom prst="ellipse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/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BA020D78-6C27-A01C-4804-CCFF4C1C9C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Cause</a:t>
            </a:r>
            <a:endParaRPr lang="el-GR" dirty="0"/>
          </a:p>
        </p:txBody>
      </p:sp>
      <p:sp>
        <p:nvSpPr>
          <p:cNvPr id="5" name="Ορθογώνιο: Στρογγύλεμα γωνιών 4">
            <a:extLst>
              <a:ext uri="{FF2B5EF4-FFF2-40B4-BE49-F238E27FC236}">
                <a16:creationId xmlns:a16="http://schemas.microsoft.com/office/drawing/2014/main" id="{15D0CCBC-0627-A682-96E6-58C09E427371}"/>
              </a:ext>
            </a:extLst>
          </p:cNvPr>
          <p:cNvSpPr/>
          <p:nvPr/>
        </p:nvSpPr>
        <p:spPr>
          <a:xfrm>
            <a:off x="1143000" y="2483535"/>
            <a:ext cx="9714271" cy="829936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Address systemic inequalities in education, healthcare, and civic participation to promote sustainable development.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F835578F-602C-8FAA-B881-4E6B7EF44AD4}"/>
              </a:ext>
            </a:extLst>
          </p:cNvPr>
          <p:cNvSpPr/>
          <p:nvPr/>
        </p:nvSpPr>
        <p:spPr>
          <a:xfrm>
            <a:off x="1238864" y="2125511"/>
            <a:ext cx="1710813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Rationale</a:t>
            </a:r>
            <a:endParaRPr lang="el-G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A6A0492-38C9-F4D8-AE41-D37F605652D9}"/>
              </a:ext>
            </a:extLst>
          </p:cNvPr>
          <p:cNvSpPr txBox="1"/>
          <p:nvPr/>
        </p:nvSpPr>
        <p:spPr>
          <a:xfrm>
            <a:off x="5378245" y="3563173"/>
            <a:ext cx="1232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Key Needs</a:t>
            </a:r>
            <a:endParaRPr lang="el-GR" dirty="0"/>
          </a:p>
        </p:txBody>
      </p:sp>
      <p:grpSp>
        <p:nvGrpSpPr>
          <p:cNvPr id="3" name="Ομάδα 2">
            <a:extLst>
              <a:ext uri="{FF2B5EF4-FFF2-40B4-BE49-F238E27FC236}">
                <a16:creationId xmlns:a16="http://schemas.microsoft.com/office/drawing/2014/main" id="{A769542F-6CB3-B95D-0A62-9CB9D4B44821}"/>
              </a:ext>
            </a:extLst>
          </p:cNvPr>
          <p:cNvGrpSpPr/>
          <p:nvPr/>
        </p:nvGrpSpPr>
        <p:grpSpPr>
          <a:xfrm>
            <a:off x="962351" y="4162543"/>
            <a:ext cx="1639529" cy="512298"/>
            <a:chOff x="962351" y="4162543"/>
            <a:chExt cx="1639529" cy="512298"/>
          </a:xfrm>
        </p:grpSpPr>
        <p:sp>
          <p:nvSpPr>
            <p:cNvPr id="12" name="Οβάλ 11">
              <a:extLst>
                <a:ext uri="{FF2B5EF4-FFF2-40B4-BE49-F238E27FC236}">
                  <a16:creationId xmlns:a16="http://schemas.microsoft.com/office/drawing/2014/main" id="{EB0033E7-8E0A-3F46-14E4-7B7D5E1A8AD3}"/>
                </a:ext>
              </a:extLst>
            </p:cNvPr>
            <p:cNvSpPr/>
            <p:nvPr/>
          </p:nvSpPr>
          <p:spPr>
            <a:xfrm>
              <a:off x="962351" y="4162543"/>
              <a:ext cx="1639529" cy="512298"/>
            </a:xfrm>
            <a:prstGeom prst="ellipse">
              <a:avLst/>
            </a:prstGeom>
            <a:solidFill>
              <a:schemeClr val="bg2">
                <a:lumMod val="50000"/>
                <a:lumOff val="50000"/>
              </a:schemeClr>
            </a:solidFill>
            <a:ln>
              <a:solidFill>
                <a:schemeClr val="tx1"/>
              </a:solidFill>
              <a:prstDash val="solid"/>
            </a:ln>
          </p:spPr>
          <p:style>
            <a:lnRef idx="2">
              <a:schemeClr val="accent4">
                <a:shade val="15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>
                <a:solidFill>
                  <a:schemeClr val="tx1"/>
                </a:solidFill>
              </a:endParaRP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F0D3D87E-7984-EC72-F44B-370DFD3DD2E6}"/>
                </a:ext>
              </a:extLst>
            </p:cNvPr>
            <p:cNvSpPr txBox="1"/>
            <p:nvPr/>
          </p:nvSpPr>
          <p:spPr>
            <a:xfrm>
              <a:off x="1143000" y="4236683"/>
              <a:ext cx="121321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Education</a:t>
              </a:r>
              <a:endParaRPr lang="el-GR" dirty="0"/>
            </a:p>
          </p:txBody>
        </p:sp>
      </p:grpSp>
      <p:grpSp>
        <p:nvGrpSpPr>
          <p:cNvPr id="11" name="Ομάδα 10">
            <a:extLst>
              <a:ext uri="{FF2B5EF4-FFF2-40B4-BE49-F238E27FC236}">
                <a16:creationId xmlns:a16="http://schemas.microsoft.com/office/drawing/2014/main" id="{C6C04AA1-4BD6-6815-1D8A-4577E21E41D6}"/>
              </a:ext>
            </a:extLst>
          </p:cNvPr>
          <p:cNvGrpSpPr/>
          <p:nvPr/>
        </p:nvGrpSpPr>
        <p:grpSpPr>
          <a:xfrm>
            <a:off x="3824082" y="4152711"/>
            <a:ext cx="1639529" cy="512298"/>
            <a:chOff x="3824082" y="4152711"/>
            <a:chExt cx="1639529" cy="512298"/>
          </a:xfrm>
        </p:grpSpPr>
        <p:sp>
          <p:nvSpPr>
            <p:cNvPr id="13" name="Οβάλ 12">
              <a:extLst>
                <a:ext uri="{FF2B5EF4-FFF2-40B4-BE49-F238E27FC236}">
                  <a16:creationId xmlns:a16="http://schemas.microsoft.com/office/drawing/2014/main" id="{5DCE0D99-D402-7ADF-D95B-A3383AB59D26}"/>
                </a:ext>
              </a:extLst>
            </p:cNvPr>
            <p:cNvSpPr/>
            <p:nvPr/>
          </p:nvSpPr>
          <p:spPr>
            <a:xfrm>
              <a:off x="3824082" y="4152711"/>
              <a:ext cx="1639529" cy="512298"/>
            </a:xfrm>
            <a:prstGeom prst="ellipse">
              <a:avLst/>
            </a:prstGeom>
            <a:solidFill>
              <a:schemeClr val="bg2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>
                <a:solidFill>
                  <a:schemeClr val="tx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8D95C11F-3919-4ECE-CAA1-667B808AA87A}"/>
                </a:ext>
              </a:extLst>
            </p:cNvPr>
            <p:cNvSpPr txBox="1"/>
            <p:nvPr/>
          </p:nvSpPr>
          <p:spPr>
            <a:xfrm>
              <a:off x="4014423" y="4236683"/>
              <a:ext cx="12971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Healthcare</a:t>
              </a:r>
              <a:endParaRPr lang="el-GR" dirty="0"/>
            </a:p>
          </p:txBody>
        </p:sp>
      </p:grpSp>
      <p:grpSp>
        <p:nvGrpSpPr>
          <p:cNvPr id="17" name="Ομάδα 16">
            <a:extLst>
              <a:ext uri="{FF2B5EF4-FFF2-40B4-BE49-F238E27FC236}">
                <a16:creationId xmlns:a16="http://schemas.microsoft.com/office/drawing/2014/main" id="{6D1EC00B-157C-B8A2-62AA-D1F8D505F02E}"/>
              </a:ext>
            </a:extLst>
          </p:cNvPr>
          <p:cNvGrpSpPr/>
          <p:nvPr/>
        </p:nvGrpSpPr>
        <p:grpSpPr>
          <a:xfrm>
            <a:off x="6730884" y="4152711"/>
            <a:ext cx="1639529" cy="512298"/>
            <a:chOff x="6730884" y="4152711"/>
            <a:chExt cx="1639529" cy="512298"/>
          </a:xfrm>
        </p:grpSpPr>
        <p:sp>
          <p:nvSpPr>
            <p:cNvPr id="14" name="Οβάλ 13">
              <a:extLst>
                <a:ext uri="{FF2B5EF4-FFF2-40B4-BE49-F238E27FC236}">
                  <a16:creationId xmlns:a16="http://schemas.microsoft.com/office/drawing/2014/main" id="{0EC20EB2-0524-D203-C35D-F4248FD67CE3}"/>
                </a:ext>
              </a:extLst>
            </p:cNvPr>
            <p:cNvSpPr/>
            <p:nvPr/>
          </p:nvSpPr>
          <p:spPr>
            <a:xfrm>
              <a:off x="6730884" y="4152711"/>
              <a:ext cx="1639529" cy="512298"/>
            </a:xfrm>
            <a:prstGeom prst="ellipse">
              <a:avLst/>
            </a:prstGeom>
            <a:solidFill>
              <a:schemeClr val="bg2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1EF4C45-EFD7-BAED-E68C-FE081EA45DC9}"/>
                </a:ext>
              </a:extLst>
            </p:cNvPr>
            <p:cNvSpPr txBox="1"/>
            <p:nvPr/>
          </p:nvSpPr>
          <p:spPr>
            <a:xfrm>
              <a:off x="7023717" y="4236683"/>
              <a:ext cx="113107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Economy</a:t>
              </a:r>
              <a:endParaRPr lang="el-GR" dirty="0"/>
            </a:p>
          </p:txBody>
        </p:sp>
      </p:grpSp>
      <p:grpSp>
        <p:nvGrpSpPr>
          <p:cNvPr id="19" name="Ομάδα 18">
            <a:extLst>
              <a:ext uri="{FF2B5EF4-FFF2-40B4-BE49-F238E27FC236}">
                <a16:creationId xmlns:a16="http://schemas.microsoft.com/office/drawing/2014/main" id="{DF2C7503-742F-46D4-AC8B-E716ADB94EB8}"/>
              </a:ext>
            </a:extLst>
          </p:cNvPr>
          <p:cNvGrpSpPr/>
          <p:nvPr/>
        </p:nvGrpSpPr>
        <p:grpSpPr>
          <a:xfrm>
            <a:off x="9521234" y="4147397"/>
            <a:ext cx="2024125" cy="512298"/>
            <a:chOff x="9521234" y="4147397"/>
            <a:chExt cx="2024125" cy="512298"/>
          </a:xfrm>
        </p:grpSpPr>
        <p:sp>
          <p:nvSpPr>
            <p:cNvPr id="15" name="Οβάλ 14">
              <a:extLst>
                <a:ext uri="{FF2B5EF4-FFF2-40B4-BE49-F238E27FC236}">
                  <a16:creationId xmlns:a16="http://schemas.microsoft.com/office/drawing/2014/main" id="{2ADC08D3-9CFA-679A-0338-8DDDD49EBF63}"/>
                </a:ext>
              </a:extLst>
            </p:cNvPr>
            <p:cNvSpPr/>
            <p:nvPr/>
          </p:nvSpPr>
          <p:spPr>
            <a:xfrm>
              <a:off x="9521234" y="4147397"/>
              <a:ext cx="2024125" cy="512298"/>
            </a:xfrm>
            <a:prstGeom prst="ellipse">
              <a:avLst/>
            </a:prstGeom>
            <a:solidFill>
              <a:schemeClr val="bg2">
                <a:lumMod val="50000"/>
                <a:lumOff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l-GR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B65033-611B-D953-55CD-D7024B7BF70E}"/>
                </a:ext>
              </a:extLst>
            </p:cNvPr>
            <p:cNvSpPr txBox="1"/>
            <p:nvPr/>
          </p:nvSpPr>
          <p:spPr>
            <a:xfrm>
              <a:off x="9531346" y="4236683"/>
              <a:ext cx="2014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Civic</a:t>
              </a:r>
              <a:r>
                <a:rPr lang="en-US" dirty="0">
                  <a:solidFill>
                    <a:schemeClr val="bg1"/>
                  </a:solidFill>
                </a:rPr>
                <a:t> </a:t>
              </a:r>
              <a:r>
                <a:rPr lang="en-US" dirty="0"/>
                <a:t>Engagement</a:t>
              </a:r>
              <a:endParaRPr lang="el-GR" dirty="0"/>
            </a:p>
          </p:txBody>
        </p:sp>
      </p:grpSp>
      <p:cxnSp>
        <p:nvCxnSpPr>
          <p:cNvPr id="18" name="Ευθύγραμμο βέλος σύνδεσης 17">
            <a:extLst>
              <a:ext uri="{FF2B5EF4-FFF2-40B4-BE49-F238E27FC236}">
                <a16:creationId xmlns:a16="http://schemas.microsoft.com/office/drawing/2014/main" id="{58DC4B6C-E7D5-CA3F-E255-3BE3E42039C5}"/>
              </a:ext>
            </a:extLst>
          </p:cNvPr>
          <p:cNvCxnSpPr>
            <a:stCxn id="16" idx="2"/>
          </p:cNvCxnSpPr>
          <p:nvPr/>
        </p:nvCxnSpPr>
        <p:spPr>
          <a:xfrm flipH="1">
            <a:off x="2251587" y="3738007"/>
            <a:ext cx="2923151" cy="424536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Ευθύγραμμο βέλος σύνδεσης 19">
            <a:extLst>
              <a:ext uri="{FF2B5EF4-FFF2-40B4-BE49-F238E27FC236}">
                <a16:creationId xmlns:a16="http://schemas.microsoft.com/office/drawing/2014/main" id="{ACCCBB5D-21DA-24C6-4B31-517350C28A41}"/>
              </a:ext>
            </a:extLst>
          </p:cNvPr>
          <p:cNvCxnSpPr>
            <a:cxnSpLocks/>
            <a:stCxn id="16" idx="3"/>
            <a:endCxn id="13" idx="7"/>
          </p:cNvCxnSpPr>
          <p:nvPr/>
        </p:nvCxnSpPr>
        <p:spPr>
          <a:xfrm flipH="1">
            <a:off x="5223508" y="3919132"/>
            <a:ext cx="191333" cy="308603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Ευθύγραμμο βέλος σύνδεσης 22">
            <a:extLst>
              <a:ext uri="{FF2B5EF4-FFF2-40B4-BE49-F238E27FC236}">
                <a16:creationId xmlns:a16="http://schemas.microsoft.com/office/drawing/2014/main" id="{476D73C6-CB47-54A3-811E-D3DBC52B1F6F}"/>
              </a:ext>
            </a:extLst>
          </p:cNvPr>
          <p:cNvCxnSpPr>
            <a:stCxn id="16" idx="5"/>
            <a:endCxn id="14" idx="1"/>
          </p:cNvCxnSpPr>
          <p:nvPr/>
        </p:nvCxnSpPr>
        <p:spPr>
          <a:xfrm>
            <a:off x="6574164" y="3919132"/>
            <a:ext cx="396823" cy="308603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5" name="Ευθύγραμμο βέλος σύνδεσης 24">
            <a:extLst>
              <a:ext uri="{FF2B5EF4-FFF2-40B4-BE49-F238E27FC236}">
                <a16:creationId xmlns:a16="http://schemas.microsoft.com/office/drawing/2014/main" id="{D403FD7E-838F-ABA8-4318-7810641FDDF9}"/>
              </a:ext>
            </a:extLst>
          </p:cNvPr>
          <p:cNvCxnSpPr>
            <a:stCxn id="16" idx="6"/>
            <a:endCxn id="15" idx="1"/>
          </p:cNvCxnSpPr>
          <p:nvPr/>
        </p:nvCxnSpPr>
        <p:spPr>
          <a:xfrm>
            <a:off x="6814267" y="3738007"/>
            <a:ext cx="3003393" cy="484414"/>
          </a:xfrm>
          <a:prstGeom prst="straightConnector1">
            <a:avLst/>
          </a:prstGeom>
          <a:ln w="1905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FE469E9-E5C9-50ED-3BDD-9C082F4ABB78}"/>
              </a:ext>
            </a:extLst>
          </p:cNvPr>
          <p:cNvSpPr txBox="1"/>
          <p:nvPr/>
        </p:nvSpPr>
        <p:spPr>
          <a:xfrm>
            <a:off x="435097" y="5170455"/>
            <a:ext cx="269403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Low enrollment and poor outcomes</a:t>
            </a:r>
            <a:endParaRPr lang="el-GR" dirty="0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B7CF6AA-97FD-02E7-0D2E-69A675DC5603}"/>
              </a:ext>
            </a:extLst>
          </p:cNvPr>
          <p:cNvSpPr txBox="1"/>
          <p:nvPr/>
        </p:nvSpPr>
        <p:spPr>
          <a:xfrm>
            <a:off x="3347932" y="5200746"/>
            <a:ext cx="2591828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Limited access and high disease prevalence.</a:t>
            </a:r>
            <a:endParaRPr lang="el-GR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894D62F-7DC4-380E-394E-14B357C9F81D}"/>
              </a:ext>
            </a:extLst>
          </p:cNvPr>
          <p:cNvSpPr txBox="1"/>
          <p:nvPr/>
        </p:nvSpPr>
        <p:spPr>
          <a:xfrm>
            <a:off x="6458814" y="5200746"/>
            <a:ext cx="226088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High unemployment and poverty</a:t>
            </a:r>
            <a:endParaRPr lang="el-GR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FC03EE5-B94E-6E92-AB3D-8D37A08BBFBE}"/>
              </a:ext>
            </a:extLst>
          </p:cNvPr>
          <p:cNvSpPr txBox="1"/>
          <p:nvPr/>
        </p:nvSpPr>
        <p:spPr>
          <a:xfrm>
            <a:off x="9724036" y="5170455"/>
            <a:ext cx="1618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Low political participation</a:t>
            </a:r>
            <a:endParaRPr lang="el-GR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6F19D63-C6AB-4E1B-A7D8-4435CCA1EEB3}"/>
              </a:ext>
            </a:extLst>
          </p:cNvPr>
          <p:cNvSpPr txBox="1"/>
          <p:nvPr/>
        </p:nvSpPr>
        <p:spPr>
          <a:xfrm>
            <a:off x="5115602" y="6292645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The Good Council</a:t>
            </a:r>
            <a:endParaRPr lang="el-GR" dirty="0"/>
          </a:p>
        </p:txBody>
      </p:sp>
      <p:cxnSp>
        <p:nvCxnSpPr>
          <p:cNvPr id="37" name="Ευθεία γραμμή σύνδεσης 36">
            <a:extLst>
              <a:ext uri="{FF2B5EF4-FFF2-40B4-BE49-F238E27FC236}">
                <a16:creationId xmlns:a16="http://schemas.microsoft.com/office/drawing/2014/main" id="{669989F6-86B2-94BE-E9DA-357D12BAC6E8}"/>
              </a:ext>
            </a:extLst>
          </p:cNvPr>
          <p:cNvCxnSpPr>
            <a:cxnSpLocks/>
            <a:endCxn id="28" idx="0"/>
          </p:cNvCxnSpPr>
          <p:nvPr/>
        </p:nvCxnSpPr>
        <p:spPr>
          <a:xfrm>
            <a:off x="1782115" y="4778477"/>
            <a:ext cx="1" cy="391978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3" name="Ευθεία γραμμή σύνδεσης 42">
            <a:extLst>
              <a:ext uri="{FF2B5EF4-FFF2-40B4-BE49-F238E27FC236}">
                <a16:creationId xmlns:a16="http://schemas.microsoft.com/office/drawing/2014/main" id="{111776B3-A478-65BF-92BC-9B8EEF7D7FF1}"/>
              </a:ext>
            </a:extLst>
          </p:cNvPr>
          <p:cNvCxnSpPr>
            <a:cxnSpLocks/>
          </p:cNvCxnSpPr>
          <p:nvPr/>
        </p:nvCxnSpPr>
        <p:spPr>
          <a:xfrm>
            <a:off x="4662997" y="4823564"/>
            <a:ext cx="1" cy="391978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4" name="Ευθεία γραμμή σύνδεσης 43">
            <a:extLst>
              <a:ext uri="{FF2B5EF4-FFF2-40B4-BE49-F238E27FC236}">
                <a16:creationId xmlns:a16="http://schemas.microsoft.com/office/drawing/2014/main" id="{7D8345EB-3BB1-7A49-41C1-B2C6CEDD149E}"/>
              </a:ext>
            </a:extLst>
          </p:cNvPr>
          <p:cNvCxnSpPr>
            <a:cxnSpLocks/>
          </p:cNvCxnSpPr>
          <p:nvPr/>
        </p:nvCxnSpPr>
        <p:spPr>
          <a:xfrm>
            <a:off x="7589254" y="4823564"/>
            <a:ext cx="1" cy="391978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5" name="Ευθεία γραμμή σύνδεσης 44">
            <a:extLst>
              <a:ext uri="{FF2B5EF4-FFF2-40B4-BE49-F238E27FC236}">
                <a16:creationId xmlns:a16="http://schemas.microsoft.com/office/drawing/2014/main" id="{5456322E-9B45-7C9A-5F12-E1EEA1F63562}"/>
              </a:ext>
            </a:extLst>
          </p:cNvPr>
          <p:cNvCxnSpPr>
            <a:cxnSpLocks/>
          </p:cNvCxnSpPr>
          <p:nvPr/>
        </p:nvCxnSpPr>
        <p:spPr>
          <a:xfrm>
            <a:off x="10540139" y="4832084"/>
            <a:ext cx="1" cy="391978"/>
          </a:xfrm>
          <a:prstGeom prst="line">
            <a:avLst/>
          </a:prstGeom>
          <a:ln w="19050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477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"/>
                            </p:stCondLst>
                            <p:childTnLst>
                              <p:par>
                                <p:cTn id="4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1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000"/>
                            </p:stCondLst>
                            <p:childTnLst>
                              <p:par>
                                <p:cTn id="6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500"/>
                            </p:stCondLst>
                            <p:childTnLst>
                              <p:par>
                                <p:cTn id="7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5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000"/>
                            </p:stCondLst>
                            <p:childTnLst>
                              <p:par>
                                <p:cTn id="8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00"/>
                            </p:stCondLst>
                            <p:childTnLst>
                              <p:par>
                                <p:cTn id="9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2" grpId="0"/>
      <p:bldP spid="5" grpId="0" animBg="1"/>
      <p:bldP spid="4" grpId="0" animBg="1"/>
      <p:bldP spid="6" grpId="0"/>
      <p:bldP spid="28" grpId="0"/>
      <p:bldP spid="30" grpId="0"/>
      <p:bldP spid="32" grpId="0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1000" contrast="1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DC3907F-D29D-7C9B-6E39-D90F51C0DA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Action</a:t>
            </a:r>
            <a:endParaRPr lang="el-GR" dirty="0"/>
          </a:p>
        </p:txBody>
      </p:sp>
      <p:sp>
        <p:nvSpPr>
          <p:cNvPr id="23" name="Ορθογώνιο: Στρογγύλεμα γωνιών 22">
            <a:extLst>
              <a:ext uri="{FF2B5EF4-FFF2-40B4-BE49-F238E27FC236}">
                <a16:creationId xmlns:a16="http://schemas.microsoft.com/office/drawing/2014/main" id="{BEE1B9A6-E107-9C28-1175-0C8BD2F6372E}"/>
              </a:ext>
            </a:extLst>
          </p:cNvPr>
          <p:cNvSpPr/>
          <p:nvPr/>
        </p:nvSpPr>
        <p:spPr>
          <a:xfrm>
            <a:off x="1644446" y="2421719"/>
            <a:ext cx="3991896" cy="843663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School infrastructure, scholarships, teacher training</a:t>
            </a:r>
            <a:endParaRPr lang="el-GR" dirty="0"/>
          </a:p>
        </p:txBody>
      </p:sp>
      <p:sp>
        <p:nvSpPr>
          <p:cNvPr id="12" name="Οβάλ 11">
            <a:extLst>
              <a:ext uri="{FF2B5EF4-FFF2-40B4-BE49-F238E27FC236}">
                <a16:creationId xmlns:a16="http://schemas.microsoft.com/office/drawing/2014/main" id="{C3E68AA9-A88C-FD1A-F875-55119E863F3A}"/>
              </a:ext>
            </a:extLst>
          </p:cNvPr>
          <p:cNvSpPr/>
          <p:nvPr/>
        </p:nvSpPr>
        <p:spPr>
          <a:xfrm>
            <a:off x="683343" y="2285425"/>
            <a:ext cx="1177413" cy="1116249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993B5CA-A871-4546-DB74-C278E4AE6812}"/>
              </a:ext>
            </a:extLst>
          </p:cNvPr>
          <p:cNvSpPr txBox="1"/>
          <p:nvPr/>
        </p:nvSpPr>
        <p:spPr>
          <a:xfrm>
            <a:off x="5115602" y="6292645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The Good Council</a:t>
            </a:r>
            <a:endParaRPr lang="el-GR" dirty="0"/>
          </a:p>
        </p:txBody>
      </p:sp>
      <p:sp>
        <p:nvSpPr>
          <p:cNvPr id="26" name="Ορθογώνιο: Στρογγύλεμα γωνιών 25">
            <a:extLst>
              <a:ext uri="{FF2B5EF4-FFF2-40B4-BE49-F238E27FC236}">
                <a16:creationId xmlns:a16="http://schemas.microsoft.com/office/drawing/2014/main" id="{586FBE1A-941B-3CFB-83D3-8BDF5AB635A6}"/>
              </a:ext>
            </a:extLst>
          </p:cNvPr>
          <p:cNvSpPr/>
          <p:nvPr/>
        </p:nvSpPr>
        <p:spPr>
          <a:xfrm>
            <a:off x="1644446" y="4425328"/>
            <a:ext cx="3991896" cy="843663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Mobile clinics, community health workers, sanitation projects</a:t>
            </a:r>
            <a:endParaRPr lang="el-GR" dirty="0"/>
          </a:p>
        </p:txBody>
      </p:sp>
      <p:sp>
        <p:nvSpPr>
          <p:cNvPr id="27" name="Οβάλ 26">
            <a:extLst>
              <a:ext uri="{FF2B5EF4-FFF2-40B4-BE49-F238E27FC236}">
                <a16:creationId xmlns:a16="http://schemas.microsoft.com/office/drawing/2014/main" id="{345B5A6E-6D09-2BA1-26CE-5209CC690C6D}"/>
              </a:ext>
            </a:extLst>
          </p:cNvPr>
          <p:cNvSpPr/>
          <p:nvPr/>
        </p:nvSpPr>
        <p:spPr>
          <a:xfrm>
            <a:off x="683343" y="4289034"/>
            <a:ext cx="1177413" cy="1116249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566" t="-8405" r="-98434" b="-8405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29" name="Ορθογώνιο: Στρογγύλεμα γωνιών 28">
            <a:extLst>
              <a:ext uri="{FF2B5EF4-FFF2-40B4-BE49-F238E27FC236}">
                <a16:creationId xmlns:a16="http://schemas.microsoft.com/office/drawing/2014/main" id="{45674C35-C823-3A4B-BBB3-DAD34CCACD46}"/>
              </a:ext>
            </a:extLst>
          </p:cNvPr>
          <p:cNvSpPr/>
          <p:nvPr/>
        </p:nvSpPr>
        <p:spPr>
          <a:xfrm>
            <a:off x="7516761" y="2421719"/>
            <a:ext cx="3991896" cy="843663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Voter education, youth leadership training, community forums</a:t>
            </a:r>
            <a:endParaRPr lang="el-GR" dirty="0"/>
          </a:p>
        </p:txBody>
      </p:sp>
      <p:sp>
        <p:nvSpPr>
          <p:cNvPr id="30" name="Οβάλ 29">
            <a:extLst>
              <a:ext uri="{FF2B5EF4-FFF2-40B4-BE49-F238E27FC236}">
                <a16:creationId xmlns:a16="http://schemas.microsoft.com/office/drawing/2014/main" id="{AD476F67-86CF-22AC-5985-0FEC038E1D5E}"/>
              </a:ext>
            </a:extLst>
          </p:cNvPr>
          <p:cNvSpPr/>
          <p:nvPr/>
        </p:nvSpPr>
        <p:spPr>
          <a:xfrm>
            <a:off x="6555658" y="2285425"/>
            <a:ext cx="1177413" cy="1116249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32" name="Ορθογώνιο: Στρογγύλεμα γωνιών 31">
            <a:extLst>
              <a:ext uri="{FF2B5EF4-FFF2-40B4-BE49-F238E27FC236}">
                <a16:creationId xmlns:a16="http://schemas.microsoft.com/office/drawing/2014/main" id="{7374B6D0-87A7-DAEA-CF57-0ACF5236A68F}"/>
              </a:ext>
            </a:extLst>
          </p:cNvPr>
          <p:cNvSpPr/>
          <p:nvPr/>
        </p:nvSpPr>
        <p:spPr>
          <a:xfrm>
            <a:off x="7516761" y="4425328"/>
            <a:ext cx="3991896" cy="843663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Vocational training, microfinance, livelihood support</a:t>
            </a:r>
            <a:endParaRPr lang="el-GR" dirty="0"/>
          </a:p>
        </p:txBody>
      </p:sp>
      <p:sp>
        <p:nvSpPr>
          <p:cNvPr id="33" name="Οβάλ 32">
            <a:extLst>
              <a:ext uri="{FF2B5EF4-FFF2-40B4-BE49-F238E27FC236}">
                <a16:creationId xmlns:a16="http://schemas.microsoft.com/office/drawing/2014/main" id="{369367E3-F1C3-5D9D-8A66-FEBB0AFB490E}"/>
              </a:ext>
            </a:extLst>
          </p:cNvPr>
          <p:cNvSpPr/>
          <p:nvPr/>
        </p:nvSpPr>
        <p:spPr>
          <a:xfrm>
            <a:off x="6555658" y="4289034"/>
            <a:ext cx="1177413" cy="1116249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797964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5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3" grpId="0" animBg="1"/>
      <p:bldP spid="12" grpId="0" animBg="1"/>
      <p:bldP spid="26" grpId="0" animBg="1"/>
      <p:bldP spid="27" grpId="0" animBg="1"/>
      <p:bldP spid="29" grpId="0" animBg="1"/>
      <p:bldP spid="30" grpId="0" animBg="1"/>
      <p:bldP spid="32" grpId="0" animBg="1"/>
      <p:bldP spid="3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 contrast="3000"/>
                    </a14:imgEffect>
                  </a14:imgLayer>
                </a14:imgProps>
              </a:ext>
            </a:extLst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90C8A94D-C386-854A-F80D-CD79CB6E2E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Expected Results</a:t>
            </a:r>
            <a:endParaRPr lang="el-GR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6346C1-6CBD-819E-D40E-10552C023FF4}"/>
              </a:ext>
            </a:extLst>
          </p:cNvPr>
          <p:cNvSpPr txBox="1"/>
          <p:nvPr/>
        </p:nvSpPr>
        <p:spPr>
          <a:xfrm>
            <a:off x="5115602" y="6292645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The Good Council</a:t>
            </a:r>
            <a:endParaRPr lang="el-GR" dirty="0"/>
          </a:p>
        </p:txBody>
      </p:sp>
      <p:sp>
        <p:nvSpPr>
          <p:cNvPr id="6" name="Ορθογώνιο: Στρογγύλεμα γωνιών 5">
            <a:extLst>
              <a:ext uri="{FF2B5EF4-FFF2-40B4-BE49-F238E27FC236}">
                <a16:creationId xmlns:a16="http://schemas.microsoft.com/office/drawing/2014/main" id="{C2587DFA-C2FA-25BE-7F52-BCB8F5FE0C1B}"/>
              </a:ext>
            </a:extLst>
          </p:cNvPr>
          <p:cNvSpPr/>
          <p:nvPr/>
        </p:nvSpPr>
        <p:spPr>
          <a:xfrm>
            <a:off x="879986" y="2341988"/>
            <a:ext cx="3692013" cy="3065754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Improved education and health outcomes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Increased civic participation</a:t>
            </a:r>
          </a:p>
          <a:p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Economic upliftment</a:t>
            </a:r>
            <a:endParaRPr lang="el-GR" dirty="0"/>
          </a:p>
        </p:txBody>
      </p:sp>
      <p:sp>
        <p:nvSpPr>
          <p:cNvPr id="5" name="Ορθογώνιο: Στρογγύλεμα γωνιών 4">
            <a:extLst>
              <a:ext uri="{FF2B5EF4-FFF2-40B4-BE49-F238E27FC236}">
                <a16:creationId xmlns:a16="http://schemas.microsoft.com/office/drawing/2014/main" id="{A14D73CC-EFBD-6BEA-DC34-17B2CC4C833F}"/>
              </a:ext>
            </a:extLst>
          </p:cNvPr>
          <p:cNvSpPr/>
          <p:nvPr/>
        </p:nvSpPr>
        <p:spPr>
          <a:xfrm>
            <a:off x="1061884" y="2233833"/>
            <a:ext cx="1750142" cy="371715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Short Term</a:t>
            </a:r>
            <a:endParaRPr lang="el-GR" dirty="0"/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E7C36243-CF95-FBF4-B13D-B056795F0270}"/>
              </a:ext>
            </a:extLst>
          </p:cNvPr>
          <p:cNvSpPr/>
          <p:nvPr/>
        </p:nvSpPr>
        <p:spPr>
          <a:xfrm>
            <a:off x="7620001" y="2341988"/>
            <a:ext cx="3692013" cy="3065754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Social equality and inclusion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Sustainable economic growth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US" dirty="0"/>
          </a:p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dirty="0"/>
              <a:t>Strengthened democratic governance</a:t>
            </a:r>
            <a:endParaRPr lang="el-GR" dirty="0"/>
          </a:p>
        </p:txBody>
      </p:sp>
      <p:sp>
        <p:nvSpPr>
          <p:cNvPr id="10" name="Ορθογώνιο: Στρογγύλεμα γωνιών 9">
            <a:extLst>
              <a:ext uri="{FF2B5EF4-FFF2-40B4-BE49-F238E27FC236}">
                <a16:creationId xmlns:a16="http://schemas.microsoft.com/office/drawing/2014/main" id="{3FFB1872-9A44-AFA5-45D8-5FEBFBC2AE1F}"/>
              </a:ext>
            </a:extLst>
          </p:cNvPr>
          <p:cNvSpPr/>
          <p:nvPr/>
        </p:nvSpPr>
        <p:spPr>
          <a:xfrm>
            <a:off x="7801899" y="2233833"/>
            <a:ext cx="1750142" cy="371715"/>
          </a:xfrm>
          <a:prstGeom prst="roundRect">
            <a:avLst/>
          </a:prstGeom>
          <a:solidFill>
            <a:schemeClr val="accent5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Long Term</a:t>
            </a:r>
            <a:endParaRPr lang="el-GR" dirty="0"/>
          </a:p>
        </p:txBody>
      </p:sp>
      <p:pic>
        <p:nvPicPr>
          <p:cNvPr id="14" name="Εικόνα 13" descr="Εικόνα που περιέχει κείμενο, λογότυπο, γραμματοσειρά, γραφικά&#10;&#10;Περιγραφή που δημιουργήθηκε αυτόματα">
            <a:extLst>
              <a:ext uri="{FF2B5EF4-FFF2-40B4-BE49-F238E27FC236}">
                <a16:creationId xmlns:a16="http://schemas.microsoft.com/office/drawing/2014/main" id="{2D939AF1-3939-5262-7220-4D172B09F0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13919" y1="56622" x2="20811" y2="55946"/>
                        <a14:foregroundMark x1="20811" y1="55946" x2="30135" y2="56081"/>
                        <a14:foregroundMark x1="30135" y1="56081" x2="34054" y2="57297"/>
                        <a14:foregroundMark x1="35541" y1="39324" x2="61622" y2="43243"/>
                        <a14:foregroundMark x1="61622" y1="43243" x2="75676" y2="41081"/>
                        <a14:foregroundMark x1="44595" y1="40946" x2="43108" y2="49730"/>
                        <a14:foregroundMark x1="45000" y1="53919" x2="45270" y2="61622"/>
                        <a14:foregroundMark x1="43784" y1="50676" x2="43514" y2="65405"/>
                        <a14:foregroundMark x1="17297" y1="59189" x2="36486" y2="55946"/>
                        <a14:foregroundMark x1="35811" y1="56486" x2="57973" y2="56486"/>
                        <a14:foregroundMark x1="35541" y1="43108" x2="40811" y2="40541"/>
                        <a14:foregroundMark x1="66216" y1="51351" x2="70811" y2="63649"/>
                        <a14:foregroundMark x1="71216" y1="63919" x2="71216" y2="63919"/>
                        <a14:foregroundMark x1="76892" y1="55946" x2="68919" y2="67703"/>
                        <a14:foregroundMark x1="69189" y1="38243" x2="71622" y2="47027"/>
                        <a14:foregroundMark x1="31892" y1="71216" x2="34595" y2="79054"/>
                        <a14:foregroundMark x1="43243" y1="68919" x2="46081" y2="77297"/>
                        <a14:foregroundMark x1="42838" y1="61757" x2="42297" y2="75541"/>
                        <a14:foregroundMark x1="66081" y1="60676" x2="67297" y2="73514"/>
                        <a14:foregroundMark x1="23649" y1="80541" x2="23649" y2="80541"/>
                        <a14:foregroundMark x1="65135" y1="79865" x2="66081" y2="80541"/>
                        <a14:foregroundMark x1="63378" y1="79865" x2="66081" y2="80000"/>
                        <a14:foregroundMark x1="63243" y1="80405" x2="61486" y2="79730"/>
                        <a14:foregroundMark x1="62703" y1="79865" x2="69595" y2="79865"/>
                        <a14:foregroundMark x1="67568" y1="79595" x2="69459" y2="79865"/>
                        <a14:foregroundMark x1="69595" y1="79324" x2="69595" y2="80676"/>
                        <a14:backgroundMark x1="38784" y1="61216" x2="38784" y2="61216"/>
                        <a14:backgroundMark x1="38919" y1="64459" x2="38919" y2="64459"/>
                        <a14:backgroundMark x1="38784" y1="74459" x2="38784" y2="74459"/>
                        <a14:backgroundMark x1="38919" y1="75676" x2="38919" y2="75676"/>
                        <a14:backgroundMark x1="38784" y1="76351" x2="38784" y2="76351"/>
                        <a14:backgroundMark x1="39054" y1="71486" x2="39054" y2="72432"/>
                        <a14:backgroundMark x1="39054" y1="72432" x2="39054" y2="72432"/>
                        <a14:backgroundMark x1="38649" y1="78514" x2="38649" y2="78514"/>
                        <a14:backgroundMark x1="34324" y1="80000" x2="34324" y2="80000"/>
                        <a14:backgroundMark x1="34324" y1="80000" x2="34324" y2="80000"/>
                        <a14:backgroundMark x1="34189" y1="80000" x2="34189" y2="80000"/>
                        <a14:backgroundMark x1="34189" y1="80000" x2="34189" y2="80000"/>
                        <a14:backgroundMark x1="34189" y1="80000" x2="34189" y2="80000"/>
                        <a14:backgroundMark x1="34189" y1="80000" x2="33784" y2="80000"/>
                        <a14:backgroundMark x1="33784" y1="80000" x2="33784" y2="80000"/>
                        <a14:backgroundMark x1="33784" y1="80000" x2="33108" y2="80000"/>
                        <a14:backgroundMark x1="32973" y1="79865" x2="32162" y2="80000"/>
                        <a14:backgroundMark x1="31757" y1="80135" x2="30676" y2="80541"/>
                        <a14:backgroundMark x1="38784" y1="65270" x2="38784" y2="652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5680" y="2605548"/>
            <a:ext cx="2160639" cy="216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0483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 build="p" animBg="1"/>
      <p:bldP spid="5" grpId="0" animBg="1"/>
      <p:bldP spid="9" grpId="0" build="p" animBg="1"/>
      <p:bldP spid="1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 contrast="1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Ορθογώνιο: Στρογγύλεμα γωνιών 11">
            <a:extLst>
              <a:ext uri="{FF2B5EF4-FFF2-40B4-BE49-F238E27FC236}">
                <a16:creationId xmlns:a16="http://schemas.microsoft.com/office/drawing/2014/main" id="{C82A24B3-6189-6434-A63A-1F9E4BEBF593}"/>
              </a:ext>
            </a:extLst>
          </p:cNvPr>
          <p:cNvSpPr/>
          <p:nvPr/>
        </p:nvSpPr>
        <p:spPr>
          <a:xfrm>
            <a:off x="1613720" y="5215396"/>
            <a:ext cx="3097161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7.000.000</a:t>
            </a:r>
            <a:r>
              <a:rPr lang="el-GR" dirty="0">
                <a:solidFill>
                  <a:schemeClr val="tx1"/>
                </a:solidFill>
              </a:rPr>
              <a:t>€</a:t>
            </a:r>
          </a:p>
        </p:txBody>
      </p:sp>
      <p:sp>
        <p:nvSpPr>
          <p:cNvPr id="11" name="Ορθογώνιο: Στρογγύλεμα γωνιών 10">
            <a:extLst>
              <a:ext uri="{FF2B5EF4-FFF2-40B4-BE49-F238E27FC236}">
                <a16:creationId xmlns:a16="http://schemas.microsoft.com/office/drawing/2014/main" id="{F77343F0-1213-55D7-814A-5DF5E4C1CBBA}"/>
              </a:ext>
            </a:extLst>
          </p:cNvPr>
          <p:cNvSpPr/>
          <p:nvPr/>
        </p:nvSpPr>
        <p:spPr>
          <a:xfrm>
            <a:off x="1613720" y="3818222"/>
            <a:ext cx="3097161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8.000.000</a:t>
            </a:r>
            <a:r>
              <a:rPr lang="el-GR" dirty="0">
                <a:solidFill>
                  <a:schemeClr val="tx1"/>
                </a:solidFill>
              </a:rPr>
              <a:t>€</a:t>
            </a:r>
          </a:p>
        </p:txBody>
      </p:sp>
      <p:sp>
        <p:nvSpPr>
          <p:cNvPr id="2" name="Τίτλος 1">
            <a:extLst>
              <a:ext uri="{FF2B5EF4-FFF2-40B4-BE49-F238E27FC236}">
                <a16:creationId xmlns:a16="http://schemas.microsoft.com/office/drawing/2014/main" id="{14D2407B-3258-8359-1C48-22BFD24A17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Plan</a:t>
            </a:r>
            <a:endParaRPr lang="el-GR" dirty="0"/>
          </a:p>
        </p:txBody>
      </p:sp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2348B5F4-E3C3-3973-2C60-0BEB05223632}"/>
              </a:ext>
            </a:extLst>
          </p:cNvPr>
          <p:cNvSpPr/>
          <p:nvPr/>
        </p:nvSpPr>
        <p:spPr>
          <a:xfrm>
            <a:off x="1143001" y="2483535"/>
            <a:ext cx="4038600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25.000.000</a:t>
            </a:r>
            <a:r>
              <a:rPr lang="el-GR" dirty="0">
                <a:solidFill>
                  <a:schemeClr val="tx1"/>
                </a:solidFill>
              </a:rPr>
              <a:t>€</a:t>
            </a:r>
            <a:r>
              <a:rPr lang="en-US" dirty="0">
                <a:solidFill>
                  <a:schemeClr val="tx1"/>
                </a:solidFill>
              </a:rPr>
              <a:t> over 5 years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5" name="Ορθογώνιο: Στρογγύλεμα γωνιών 4">
            <a:extLst>
              <a:ext uri="{FF2B5EF4-FFF2-40B4-BE49-F238E27FC236}">
                <a16:creationId xmlns:a16="http://schemas.microsoft.com/office/drawing/2014/main" id="{6EE39F89-F765-3E04-8C28-C6005E03745C}"/>
              </a:ext>
            </a:extLst>
          </p:cNvPr>
          <p:cNvSpPr/>
          <p:nvPr/>
        </p:nvSpPr>
        <p:spPr>
          <a:xfrm>
            <a:off x="1238864" y="2125511"/>
            <a:ext cx="1710813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Total Budget</a:t>
            </a:r>
            <a:endParaRPr lang="el-GR" dirty="0"/>
          </a:p>
        </p:txBody>
      </p:sp>
      <p:sp>
        <p:nvSpPr>
          <p:cNvPr id="6" name="Οβάλ 5">
            <a:extLst>
              <a:ext uri="{FF2B5EF4-FFF2-40B4-BE49-F238E27FC236}">
                <a16:creationId xmlns:a16="http://schemas.microsoft.com/office/drawing/2014/main" id="{0F9C1F62-C3A5-1EA3-253E-4C18788CF200}"/>
              </a:ext>
            </a:extLst>
          </p:cNvPr>
          <p:cNvSpPr/>
          <p:nvPr/>
        </p:nvSpPr>
        <p:spPr>
          <a:xfrm>
            <a:off x="916857" y="3507919"/>
            <a:ext cx="1177413" cy="1116249"/>
          </a:xfrm>
          <a:prstGeom prst="ellipse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7" name="Οβάλ 6">
            <a:extLst>
              <a:ext uri="{FF2B5EF4-FFF2-40B4-BE49-F238E27FC236}">
                <a16:creationId xmlns:a16="http://schemas.microsoft.com/office/drawing/2014/main" id="{26216739-4265-A750-48B4-3141CF48D5F9}"/>
              </a:ext>
            </a:extLst>
          </p:cNvPr>
          <p:cNvSpPr/>
          <p:nvPr/>
        </p:nvSpPr>
        <p:spPr>
          <a:xfrm>
            <a:off x="916857" y="4868816"/>
            <a:ext cx="1177413" cy="1116249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l="1566" t="-8405" r="-98434" b="-8405"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3" name="Ορθογώνιο: Στρογγύλεμα γωνιών 12">
            <a:extLst>
              <a:ext uri="{FF2B5EF4-FFF2-40B4-BE49-F238E27FC236}">
                <a16:creationId xmlns:a16="http://schemas.microsoft.com/office/drawing/2014/main" id="{EBDB61FC-DA24-DCFC-7983-256D8C9BF413}"/>
              </a:ext>
            </a:extLst>
          </p:cNvPr>
          <p:cNvSpPr/>
          <p:nvPr/>
        </p:nvSpPr>
        <p:spPr>
          <a:xfrm>
            <a:off x="7481119" y="3846210"/>
            <a:ext cx="3097161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5.000.000</a:t>
            </a:r>
            <a:r>
              <a:rPr lang="el-GR" dirty="0">
                <a:solidFill>
                  <a:schemeClr val="tx1"/>
                </a:solidFill>
              </a:rPr>
              <a:t>€</a:t>
            </a:r>
          </a:p>
        </p:txBody>
      </p:sp>
      <p:sp>
        <p:nvSpPr>
          <p:cNvPr id="8" name="Οβάλ 7">
            <a:extLst>
              <a:ext uri="{FF2B5EF4-FFF2-40B4-BE49-F238E27FC236}">
                <a16:creationId xmlns:a16="http://schemas.microsoft.com/office/drawing/2014/main" id="{AD95539C-6A3B-6BCE-6B62-B7D44B7B6562}"/>
              </a:ext>
            </a:extLst>
          </p:cNvPr>
          <p:cNvSpPr/>
          <p:nvPr/>
        </p:nvSpPr>
        <p:spPr>
          <a:xfrm>
            <a:off x="6813755" y="3507916"/>
            <a:ext cx="1177413" cy="1116249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4" name="Ορθογώνιο: Στρογγύλεμα γωνιών 13">
            <a:extLst>
              <a:ext uri="{FF2B5EF4-FFF2-40B4-BE49-F238E27FC236}">
                <a16:creationId xmlns:a16="http://schemas.microsoft.com/office/drawing/2014/main" id="{B831D13B-F9E9-579F-77F1-EC2B9BF3A898}"/>
              </a:ext>
            </a:extLst>
          </p:cNvPr>
          <p:cNvSpPr/>
          <p:nvPr/>
        </p:nvSpPr>
        <p:spPr>
          <a:xfrm>
            <a:off x="7481119" y="5219695"/>
            <a:ext cx="3097161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4.000.000</a:t>
            </a:r>
            <a:r>
              <a:rPr lang="el-GR" dirty="0">
                <a:solidFill>
                  <a:schemeClr val="tx1"/>
                </a:solidFill>
              </a:rPr>
              <a:t>€</a:t>
            </a:r>
          </a:p>
        </p:txBody>
      </p:sp>
      <p:sp>
        <p:nvSpPr>
          <p:cNvPr id="9" name="Οβάλ 8">
            <a:extLst>
              <a:ext uri="{FF2B5EF4-FFF2-40B4-BE49-F238E27FC236}">
                <a16:creationId xmlns:a16="http://schemas.microsoft.com/office/drawing/2014/main" id="{037E99B1-7E3E-B586-3BA8-97E0DF42D2C8}"/>
              </a:ext>
            </a:extLst>
          </p:cNvPr>
          <p:cNvSpPr/>
          <p:nvPr/>
        </p:nvSpPr>
        <p:spPr>
          <a:xfrm>
            <a:off x="6803923" y="4868816"/>
            <a:ext cx="1177413" cy="1116249"/>
          </a:xfrm>
          <a:prstGeom prst="ellipse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15" name="Ορθογώνιο: Στρογγύλεμα γωνιών 14">
            <a:extLst>
              <a:ext uri="{FF2B5EF4-FFF2-40B4-BE49-F238E27FC236}">
                <a16:creationId xmlns:a16="http://schemas.microsoft.com/office/drawing/2014/main" id="{9C46B84A-4329-9545-B588-3E178092A8E6}"/>
              </a:ext>
            </a:extLst>
          </p:cNvPr>
          <p:cNvSpPr/>
          <p:nvPr/>
        </p:nvSpPr>
        <p:spPr>
          <a:xfrm>
            <a:off x="7481119" y="2325535"/>
            <a:ext cx="3097161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1.000.000</a:t>
            </a:r>
            <a:r>
              <a:rPr lang="el-GR" dirty="0">
                <a:solidFill>
                  <a:schemeClr val="tx1"/>
                </a:solidFill>
              </a:rPr>
              <a:t>€</a:t>
            </a:r>
          </a:p>
        </p:txBody>
      </p:sp>
      <p:sp>
        <p:nvSpPr>
          <p:cNvPr id="10" name="Οβάλ 9">
            <a:extLst>
              <a:ext uri="{FF2B5EF4-FFF2-40B4-BE49-F238E27FC236}">
                <a16:creationId xmlns:a16="http://schemas.microsoft.com/office/drawing/2014/main" id="{B9DB287A-5B74-825B-7AD8-B2EFC2E40168}"/>
              </a:ext>
            </a:extLst>
          </p:cNvPr>
          <p:cNvSpPr/>
          <p:nvPr/>
        </p:nvSpPr>
        <p:spPr>
          <a:xfrm>
            <a:off x="6803923" y="2049511"/>
            <a:ext cx="1177413" cy="1116249"/>
          </a:xfrm>
          <a:prstGeom prst="ellipse">
            <a:avLst/>
          </a:prstGeom>
          <a:blipFill dpi="0"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l-GR" dirty="0"/>
          </a:p>
        </p:txBody>
      </p:sp>
      <p:sp>
        <p:nvSpPr>
          <p:cNvPr id="20" name="Ορθογώνιο: Στρογγύλεμα γωνιών 19">
            <a:extLst>
              <a:ext uri="{FF2B5EF4-FFF2-40B4-BE49-F238E27FC236}">
                <a16:creationId xmlns:a16="http://schemas.microsoft.com/office/drawing/2014/main" id="{C89C9A7F-5E7D-3798-4014-F9D659D15B82}"/>
              </a:ext>
            </a:extLst>
          </p:cNvPr>
          <p:cNvSpPr/>
          <p:nvPr/>
        </p:nvSpPr>
        <p:spPr>
          <a:xfrm>
            <a:off x="2010697" y="3462575"/>
            <a:ext cx="1710813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Education</a:t>
            </a:r>
            <a:endParaRPr lang="el-GR" dirty="0"/>
          </a:p>
        </p:txBody>
      </p:sp>
      <p:sp>
        <p:nvSpPr>
          <p:cNvPr id="21" name="Ορθογώνιο: Στρογγύλεμα γωνιών 20">
            <a:extLst>
              <a:ext uri="{FF2B5EF4-FFF2-40B4-BE49-F238E27FC236}">
                <a16:creationId xmlns:a16="http://schemas.microsoft.com/office/drawing/2014/main" id="{61FE8866-3A89-1F07-0A83-7FEC934D4A69}"/>
              </a:ext>
            </a:extLst>
          </p:cNvPr>
          <p:cNvSpPr/>
          <p:nvPr/>
        </p:nvSpPr>
        <p:spPr>
          <a:xfrm>
            <a:off x="2010696" y="4868816"/>
            <a:ext cx="1710813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Healthcare</a:t>
            </a:r>
            <a:endParaRPr lang="el-GR" dirty="0"/>
          </a:p>
        </p:txBody>
      </p:sp>
      <p:sp>
        <p:nvSpPr>
          <p:cNvPr id="22" name="Ορθογώνιο: Στρογγύλεμα γωνιών 21">
            <a:extLst>
              <a:ext uri="{FF2B5EF4-FFF2-40B4-BE49-F238E27FC236}">
                <a16:creationId xmlns:a16="http://schemas.microsoft.com/office/drawing/2014/main" id="{108266A2-5220-E274-FF12-08FE20684EA5}"/>
              </a:ext>
            </a:extLst>
          </p:cNvPr>
          <p:cNvSpPr/>
          <p:nvPr/>
        </p:nvSpPr>
        <p:spPr>
          <a:xfrm>
            <a:off x="7873181" y="1970957"/>
            <a:ext cx="1710813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Monitoring</a:t>
            </a:r>
            <a:endParaRPr lang="el-GR" dirty="0"/>
          </a:p>
        </p:txBody>
      </p:sp>
      <p:sp>
        <p:nvSpPr>
          <p:cNvPr id="23" name="Ορθογώνιο: Στρογγύλεμα γωνιών 22">
            <a:extLst>
              <a:ext uri="{FF2B5EF4-FFF2-40B4-BE49-F238E27FC236}">
                <a16:creationId xmlns:a16="http://schemas.microsoft.com/office/drawing/2014/main" id="{4CA8963E-7698-A4F6-66F6-E83076CE4072}"/>
              </a:ext>
            </a:extLst>
          </p:cNvPr>
          <p:cNvSpPr/>
          <p:nvPr/>
        </p:nvSpPr>
        <p:spPr>
          <a:xfrm>
            <a:off x="7873181" y="3446539"/>
            <a:ext cx="1710813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dirty="0"/>
              <a:t>Civic Engagement</a:t>
            </a:r>
            <a:endParaRPr lang="el-GR" sz="1400" dirty="0"/>
          </a:p>
        </p:txBody>
      </p:sp>
      <p:sp>
        <p:nvSpPr>
          <p:cNvPr id="24" name="Ορθογώνιο: Στρογγύλεμα γωνιών 23">
            <a:extLst>
              <a:ext uri="{FF2B5EF4-FFF2-40B4-BE49-F238E27FC236}">
                <a16:creationId xmlns:a16="http://schemas.microsoft.com/office/drawing/2014/main" id="{34A54630-00FB-4498-9757-C7FFA3908B2C}"/>
              </a:ext>
            </a:extLst>
          </p:cNvPr>
          <p:cNvSpPr/>
          <p:nvPr/>
        </p:nvSpPr>
        <p:spPr>
          <a:xfrm>
            <a:off x="7873181" y="4840306"/>
            <a:ext cx="1710813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Economy</a:t>
            </a:r>
            <a:endParaRPr lang="el-GR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43F736D-B3EF-8706-FF05-4B9676E13C5B}"/>
              </a:ext>
            </a:extLst>
          </p:cNvPr>
          <p:cNvSpPr txBox="1"/>
          <p:nvPr/>
        </p:nvSpPr>
        <p:spPr>
          <a:xfrm>
            <a:off x="5115602" y="6292645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The Good Council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077864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0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1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"/>
                            </p:stCondLst>
                            <p:childTnLst>
                              <p:par>
                                <p:cTn id="8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3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00"/>
                            </p:stCondLst>
                            <p:childTnLst>
                              <p:par>
                                <p:cTn id="10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1" grpId="0" animBg="1"/>
      <p:bldP spid="2" grpId="0"/>
      <p:bldP spid="4" grpId="0" animBg="1"/>
      <p:bldP spid="5" grpId="0" animBg="1"/>
      <p:bldP spid="6" grpId="0" animBg="1"/>
      <p:bldP spid="7" grpId="0" animBg="1"/>
      <p:bldP spid="13" grpId="0" animBg="1"/>
      <p:bldP spid="8" grpId="0" animBg="1"/>
      <p:bldP spid="14" grpId="0" animBg="1"/>
      <p:bldP spid="9" grpId="0" animBg="1"/>
      <p:bldP spid="15" grpId="0" animBg="1"/>
      <p:bldP spid="10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0000" contrast="13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B8EA6271-085D-EF99-A0D7-F8360BC52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Timeline and Deliverables (1)</a:t>
            </a:r>
            <a:endParaRPr lang="el-GR" dirty="0"/>
          </a:p>
        </p:txBody>
      </p:sp>
      <p:sp>
        <p:nvSpPr>
          <p:cNvPr id="4" name="Ορθογώνιο: Στρογγύλεμα γωνιών 3">
            <a:extLst>
              <a:ext uri="{FF2B5EF4-FFF2-40B4-BE49-F238E27FC236}">
                <a16:creationId xmlns:a16="http://schemas.microsoft.com/office/drawing/2014/main" id="{8BA1F532-9284-B60D-D69A-4615C461F332}"/>
              </a:ext>
            </a:extLst>
          </p:cNvPr>
          <p:cNvSpPr/>
          <p:nvPr/>
        </p:nvSpPr>
        <p:spPr>
          <a:xfrm>
            <a:off x="1143001" y="2483535"/>
            <a:ext cx="9905998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Program initiation and partnership building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5" name="Ορθογώνιο: Στρογγύλεμα γωνιών 4">
            <a:extLst>
              <a:ext uri="{FF2B5EF4-FFF2-40B4-BE49-F238E27FC236}">
                <a16:creationId xmlns:a16="http://schemas.microsoft.com/office/drawing/2014/main" id="{0AEE8820-1278-38F8-E82B-749D7A141F4D}"/>
              </a:ext>
            </a:extLst>
          </p:cNvPr>
          <p:cNvSpPr/>
          <p:nvPr/>
        </p:nvSpPr>
        <p:spPr>
          <a:xfrm>
            <a:off x="1324631" y="2125511"/>
            <a:ext cx="3241456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r>
              <a:rPr lang="en-US" baseline="30000" dirty="0">
                <a:solidFill>
                  <a:schemeClr val="tx1"/>
                </a:solidFill>
              </a:rPr>
              <a:t>st</a:t>
            </a:r>
            <a:r>
              <a:rPr lang="en-US" dirty="0">
                <a:solidFill>
                  <a:schemeClr val="tx1"/>
                </a:solidFill>
              </a:rPr>
              <a:t> year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5EF0BD2F-B7DF-41EC-C275-7075216F7B07}"/>
              </a:ext>
            </a:extLst>
          </p:cNvPr>
          <p:cNvSpPr/>
          <p:nvPr/>
        </p:nvSpPr>
        <p:spPr>
          <a:xfrm>
            <a:off x="1143001" y="3844433"/>
            <a:ext cx="9905998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Program expansion and capacity building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8AD2936A-4733-737B-933B-57B7E34857A2}"/>
              </a:ext>
            </a:extLst>
          </p:cNvPr>
          <p:cNvSpPr/>
          <p:nvPr/>
        </p:nvSpPr>
        <p:spPr>
          <a:xfrm>
            <a:off x="1324631" y="3486409"/>
            <a:ext cx="3241456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r>
              <a:rPr lang="en-US" baseline="30000" dirty="0">
                <a:solidFill>
                  <a:schemeClr val="tx1"/>
                </a:solidFill>
              </a:rPr>
              <a:t>nd</a:t>
            </a:r>
            <a:r>
              <a:rPr lang="en-US" dirty="0">
                <a:solidFill>
                  <a:schemeClr val="tx1"/>
                </a:solidFill>
              </a:rPr>
              <a:t> year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11" name="Ορθογώνιο: Στρογγύλεμα γωνιών 10">
            <a:extLst>
              <a:ext uri="{FF2B5EF4-FFF2-40B4-BE49-F238E27FC236}">
                <a16:creationId xmlns:a16="http://schemas.microsoft.com/office/drawing/2014/main" id="{14F8ED65-F8CC-466A-C4CC-C0AFCCCB7FB7}"/>
              </a:ext>
            </a:extLst>
          </p:cNvPr>
          <p:cNvSpPr/>
          <p:nvPr/>
        </p:nvSpPr>
        <p:spPr>
          <a:xfrm>
            <a:off x="1143000" y="5192699"/>
            <a:ext cx="9905998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Full implementation and mid-term evaluation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12" name="Ορθογώνιο: Στρογγύλεμα γωνιών 11">
            <a:extLst>
              <a:ext uri="{FF2B5EF4-FFF2-40B4-BE49-F238E27FC236}">
                <a16:creationId xmlns:a16="http://schemas.microsoft.com/office/drawing/2014/main" id="{673A980E-3D78-AB00-DBFB-8CDB2E527281}"/>
              </a:ext>
            </a:extLst>
          </p:cNvPr>
          <p:cNvSpPr/>
          <p:nvPr/>
        </p:nvSpPr>
        <p:spPr>
          <a:xfrm>
            <a:off x="1324630" y="4834675"/>
            <a:ext cx="3241456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3rd year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E67367F-9D2A-744C-4731-AEEAA3F4E8AE}"/>
              </a:ext>
            </a:extLst>
          </p:cNvPr>
          <p:cNvSpPr txBox="1"/>
          <p:nvPr/>
        </p:nvSpPr>
        <p:spPr>
          <a:xfrm>
            <a:off x="5115602" y="6292645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/>
              <a:t>The Good Council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41106224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1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 animBg="1"/>
      <p:bldP spid="5" grpId="0" animBg="1"/>
      <p:bldP spid="8" grpId="0" animBg="1"/>
      <p:bldP spid="9" grpId="0" animBg="1"/>
      <p:bldP spid="11" grpId="0" animBg="1"/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5000"/>
                    </a14:imgEffect>
                    <a14:imgEffect>
                      <a14:brightnessContrast bright="-60000" contrast="13000"/>
                    </a14:imgEffect>
                  </a14:imgLayer>
                </a14:imgProps>
              </a:ext>
            </a:extLst>
          </a:blip>
          <a:srcRect/>
          <a:stretch>
            <a:fillRect l="-2000" r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Τίτλος 1">
            <a:extLst>
              <a:ext uri="{FF2B5EF4-FFF2-40B4-BE49-F238E27FC236}">
                <a16:creationId xmlns:a16="http://schemas.microsoft.com/office/drawing/2014/main" id="{79B77E0B-9310-7877-72E1-1C85E30D00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Timeline and Deliverables (2)</a:t>
            </a:r>
            <a:endParaRPr lang="el-GR" dirty="0"/>
          </a:p>
        </p:txBody>
      </p:sp>
      <p:sp>
        <p:nvSpPr>
          <p:cNvPr id="5" name="Ορθογώνιο: Στρογγύλεμα γωνιών 4">
            <a:extLst>
              <a:ext uri="{FF2B5EF4-FFF2-40B4-BE49-F238E27FC236}">
                <a16:creationId xmlns:a16="http://schemas.microsoft.com/office/drawing/2014/main" id="{67775F1D-064A-261C-DE62-8D00D7223EDF}"/>
              </a:ext>
            </a:extLst>
          </p:cNvPr>
          <p:cNvSpPr/>
          <p:nvPr/>
        </p:nvSpPr>
        <p:spPr>
          <a:xfrm>
            <a:off x="1143001" y="3014479"/>
            <a:ext cx="9905998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Scaling up and sustainability planning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6" name="Ορθογώνιο: Στρογγύλεμα γωνιών 5">
            <a:extLst>
              <a:ext uri="{FF2B5EF4-FFF2-40B4-BE49-F238E27FC236}">
                <a16:creationId xmlns:a16="http://schemas.microsoft.com/office/drawing/2014/main" id="{D231EE08-551E-C400-7586-2EE8DFA9F80C}"/>
              </a:ext>
            </a:extLst>
          </p:cNvPr>
          <p:cNvSpPr/>
          <p:nvPr/>
        </p:nvSpPr>
        <p:spPr>
          <a:xfrm>
            <a:off x="1324631" y="2656455"/>
            <a:ext cx="3241456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4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year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8" name="Ορθογώνιο: Στρογγύλεμα γωνιών 7">
            <a:extLst>
              <a:ext uri="{FF2B5EF4-FFF2-40B4-BE49-F238E27FC236}">
                <a16:creationId xmlns:a16="http://schemas.microsoft.com/office/drawing/2014/main" id="{65F3CFC7-2EDC-983B-2452-725B64DA12BA}"/>
              </a:ext>
            </a:extLst>
          </p:cNvPr>
          <p:cNvSpPr/>
          <p:nvPr/>
        </p:nvSpPr>
        <p:spPr>
          <a:xfrm>
            <a:off x="1143001" y="4375377"/>
            <a:ext cx="9905998" cy="495639"/>
          </a:xfrm>
          <a:prstGeom prst="roundRect">
            <a:avLst/>
          </a:prstGeom>
          <a:solidFill>
            <a:schemeClr val="bg2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Final evaluation and transition to community ownership.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9" name="Ορθογώνιο: Στρογγύλεμα γωνιών 8">
            <a:extLst>
              <a:ext uri="{FF2B5EF4-FFF2-40B4-BE49-F238E27FC236}">
                <a16:creationId xmlns:a16="http://schemas.microsoft.com/office/drawing/2014/main" id="{BD7C1111-E800-E7E5-5C5A-02DE37B6A08F}"/>
              </a:ext>
            </a:extLst>
          </p:cNvPr>
          <p:cNvSpPr/>
          <p:nvPr/>
        </p:nvSpPr>
        <p:spPr>
          <a:xfrm>
            <a:off x="1292105" y="4017353"/>
            <a:ext cx="3273982" cy="440671"/>
          </a:xfrm>
          <a:prstGeom prst="roundRect">
            <a:avLst/>
          </a:prstGeom>
          <a:solidFill>
            <a:schemeClr val="accent5">
              <a:lumMod val="50000"/>
            </a:schemeClr>
          </a:solidFill>
        </p:spPr>
        <p:style>
          <a:lnRef idx="3">
            <a:schemeClr val="lt1"/>
          </a:lnRef>
          <a:fillRef idx="1">
            <a:schemeClr val="accent4"/>
          </a:fillRef>
          <a:effectRef idx="1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5</a:t>
            </a:r>
            <a:r>
              <a:rPr lang="en-US" baseline="30000" dirty="0">
                <a:solidFill>
                  <a:schemeClr val="tx1"/>
                </a:solidFill>
              </a:rPr>
              <a:t>th</a:t>
            </a:r>
            <a:r>
              <a:rPr lang="en-US" dirty="0">
                <a:solidFill>
                  <a:schemeClr val="tx1"/>
                </a:solidFill>
              </a:rPr>
              <a:t> year</a:t>
            </a:r>
            <a:endParaRPr lang="el-GR" dirty="0">
              <a:solidFill>
                <a:schemeClr val="tx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7EFBCBE-B0E1-450C-B687-0CD69429E8A0}"/>
              </a:ext>
            </a:extLst>
          </p:cNvPr>
          <p:cNvSpPr txBox="1"/>
          <p:nvPr/>
        </p:nvSpPr>
        <p:spPr>
          <a:xfrm>
            <a:off x="5115602" y="6292645"/>
            <a:ext cx="19607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The Good Council</a:t>
            </a:r>
            <a:endParaRPr lang="el-GR" dirty="0"/>
          </a:p>
        </p:txBody>
      </p:sp>
    </p:spTree>
    <p:extLst>
      <p:ext uri="{BB962C8B-B14F-4D97-AF65-F5344CB8AC3E}">
        <p14:creationId xmlns:p14="http://schemas.microsoft.com/office/powerpoint/2010/main" val="3199845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8" grpId="0" animBg="1"/>
      <p:bldP spid="9" grpId="0" animBg="1"/>
    </p:bldLst>
  </p:timing>
</p:sld>
</file>

<file path=ppt/theme/theme1.xml><?xml version="1.0" encoding="utf-8"?>
<a:theme xmlns:a="http://schemas.openxmlformats.org/drawingml/2006/main" name="RegattaVTI">
  <a:themeElements>
    <a:clrScheme name="AnalogousFromDarkSeedLeftStep">
      <a:dk1>
        <a:srgbClr val="000000"/>
      </a:dk1>
      <a:lt1>
        <a:srgbClr val="FFFFFF"/>
      </a:lt1>
      <a:dk2>
        <a:srgbClr val="223C2E"/>
      </a:dk2>
      <a:lt2>
        <a:srgbClr val="E8E6E2"/>
      </a:lt2>
      <a:accent1>
        <a:srgbClr val="4D6CC3"/>
      </a:accent1>
      <a:accent2>
        <a:srgbClr val="3B8CB1"/>
      </a:accent2>
      <a:accent3>
        <a:srgbClr val="46B3A8"/>
      </a:accent3>
      <a:accent4>
        <a:srgbClr val="3BB174"/>
      </a:accent4>
      <a:accent5>
        <a:srgbClr val="48B84F"/>
      </a:accent5>
      <a:accent6>
        <a:srgbClr val="65B13B"/>
      </a:accent6>
      <a:hlink>
        <a:srgbClr val="319548"/>
      </a:hlink>
      <a:folHlink>
        <a:srgbClr val="7F7F7F"/>
      </a:folHlink>
    </a:clrScheme>
    <a:fontScheme name="Walbaum Display">
      <a:majorFont>
        <a:latin typeface="Walbaum Display"/>
        <a:ea typeface=""/>
        <a:cs typeface=""/>
      </a:majorFont>
      <a:minorFont>
        <a:latin typeface="Walbaum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gattaVTI" id="{FFC3BCE5-6357-41D1-8E67-3F85B69D7E86}" vid="{893A6374-FE17-48E5-8B62-678C1B11AA1B}"/>
    </a:ext>
  </a:extLst>
</a:theme>
</file>

<file path=ppt/theme/theme2.xml><?xml version="1.0" encoding="utf-8"?>
<a:theme xmlns:a="http://schemas.openxmlformats.org/drawingml/2006/main" name="Θέμα του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</TotalTime>
  <Words>548</Words>
  <Application>Microsoft Office PowerPoint</Application>
  <PresentationFormat>Ευρεία οθόνη</PresentationFormat>
  <Paragraphs>105</Paragraphs>
  <Slides>11</Slides>
  <Notes>1</Notes>
  <HiddenSlides>0</HiddenSlides>
  <MMClips>0</MMClips>
  <ScaleCrop>false</ScaleCrop>
  <HeadingPairs>
    <vt:vector size="6" baseType="variant">
      <vt:variant>
        <vt:lpstr>Γραμματοσειρές που χρησιμοποιούνται</vt:lpstr>
      </vt:variant>
      <vt:variant>
        <vt:i4>4</vt:i4>
      </vt:variant>
      <vt:variant>
        <vt:lpstr>Θέμα</vt:lpstr>
      </vt:variant>
      <vt:variant>
        <vt:i4>1</vt:i4>
      </vt:variant>
      <vt:variant>
        <vt:lpstr>Τίτλοι διαφανειών</vt:lpstr>
      </vt:variant>
      <vt:variant>
        <vt:i4>11</vt:i4>
      </vt:variant>
    </vt:vector>
  </HeadingPairs>
  <TitlesOfParts>
    <vt:vector size="16" baseType="lpstr">
      <vt:lpstr>Aptos</vt:lpstr>
      <vt:lpstr>Arial</vt:lpstr>
      <vt:lpstr>Walbaum Display</vt:lpstr>
      <vt:lpstr>Wingdings</vt:lpstr>
      <vt:lpstr>RegattaVTI</vt:lpstr>
      <vt:lpstr>Investment Proposal for Social Justice and Democratic Values in Turkana County, Kenya</vt:lpstr>
      <vt:lpstr>Mission Statement</vt:lpstr>
      <vt:lpstr>SWOT Analysis</vt:lpstr>
      <vt:lpstr>The Cause</vt:lpstr>
      <vt:lpstr>The Action</vt:lpstr>
      <vt:lpstr>Expected Results</vt:lpstr>
      <vt:lpstr>Business Plan</vt:lpstr>
      <vt:lpstr>Timeline and Deliverables (1)</vt:lpstr>
      <vt:lpstr>Timeline and Deliverables (2)</vt:lpstr>
      <vt:lpstr>Thank you for your time!</vt:lpstr>
      <vt:lpstr>Image sources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Errikos M</dc:creator>
  <cp:lastModifiedBy>Errikos M</cp:lastModifiedBy>
  <cp:revision>19</cp:revision>
  <dcterms:created xsi:type="dcterms:W3CDTF">2024-08-18T08:24:31Z</dcterms:created>
  <dcterms:modified xsi:type="dcterms:W3CDTF">2024-08-18T13:30:20Z</dcterms:modified>
</cp:coreProperties>
</file>

<file path=docProps/thumbnail.jpeg>
</file>